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72" r:id="rId3"/>
    <p:sldId id="273" r:id="rId4"/>
    <p:sldId id="262" r:id="rId5"/>
    <p:sldId id="271" r:id="rId6"/>
    <p:sldId id="270" r:id="rId7"/>
    <p:sldId id="263" r:id="rId8"/>
    <p:sldId id="266" r:id="rId9"/>
    <p:sldId id="267" r:id="rId10"/>
    <p:sldId id="268" r:id="rId11"/>
    <p:sldId id="274" r:id="rId12"/>
    <p:sldId id="275" r:id="rId13"/>
    <p:sldId id="276" r:id="rId14"/>
    <p:sldId id="277" r:id="rId15"/>
    <p:sldId id="279" r:id="rId16"/>
    <p:sldId id="278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DD8BF29-E41B-D342-B456-F684A7055EF5}" v="332" dt="2025-11-13T15:24:17.30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209"/>
    <p:restoredTop sz="94681"/>
  </p:normalViewPr>
  <p:slideViewPr>
    <p:cSldViewPr snapToGrid="0">
      <p:cViewPr varScale="1">
        <p:scale>
          <a:sx n="149" d="100"/>
          <a:sy n="149" d="100"/>
        </p:scale>
        <p:origin x="35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C2543B-7948-904A-BEF8-4A60C234AA23}" type="datetimeFigureOut">
              <a:rPr lang="en-US" smtClean="0"/>
              <a:t>11/25/25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BA19AA-1AB8-6445-8533-7A4D9A6D61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8247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72E2D0-9182-1602-5F97-0BFFF4CB36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2CE609-3CA1-3512-65CD-1482800C30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E058A7-CD5F-C76C-AC58-A23ABF2A7C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9BB685-C7F4-7443-9EA8-57B3B9907F19}" type="datetime1">
              <a:rPr lang="en-GB" smtClean="0"/>
              <a:t>25/11/2025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677504-1BBD-9D53-68EF-B2E06B708E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8271EE-D107-F8E9-FDC1-155B07A2E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87825-BD42-EE47-BE00-F54482786A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896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884DB-180D-F6D6-D2D1-51C923F25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B150BF1-F795-F81B-C404-9E156A5ABA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721F71-3CF3-2C55-4467-A350AF332C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4CFFF-AAB4-C44F-B43F-4C592B568D38}" type="datetime1">
              <a:rPr lang="en-GB" smtClean="0"/>
              <a:t>25/11/2025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C5374F-20DC-51B7-DDE3-D8197A6819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E15BA0-FD43-304F-9D2A-08A06666D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87825-BD42-EE47-BE00-F54482786A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8513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AA8A6B5-191F-5834-0697-E6FBEB51833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3342B2-EB0C-8495-492D-04462304A0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E5F417-45BE-8730-47BC-5A56F4CDE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C9B91-46C2-8F40-A053-F1C97CE72438}" type="datetime1">
              <a:rPr lang="en-GB" smtClean="0"/>
              <a:t>25/11/2025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BE1502-7E05-5F95-E70F-5C229D96C9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ECE75D-7D30-A561-9DF7-52EBCEED0E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87825-BD42-EE47-BE00-F54482786A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6291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080A1-4C66-81F8-1E60-5B1EF682D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DC912B-CBEE-4F8C-3A8F-554FAD0D16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0A383F-C1B8-7E6C-4F03-109446CF30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325220-0EB1-7648-BFFE-0EFE8BB62EA0}" type="datetime1">
              <a:rPr lang="en-GB" smtClean="0"/>
              <a:t>25/11/2025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D5FA46-DCE2-E396-8D0A-2433C860BC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E4464B-8165-1E77-01A7-C747AFEA8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87825-BD42-EE47-BE00-F54482786A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2930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26308-8CB2-39A2-79C4-5A6D7D1E2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C08FFB-01BA-718B-7C0F-F537344571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A97816-78B6-1D37-3D9C-2E4583C0E3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019CD4-34D8-1542-BDB8-B91196A078C9}" type="datetime1">
              <a:rPr lang="en-GB" smtClean="0"/>
              <a:t>25/11/2025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00AEC1-10D0-1FFF-BA52-F98D5C0E9E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5D5B22-0E5D-AE7C-9489-F5565D73A9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87825-BD42-EE47-BE00-F54482786A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962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8ED95-5971-DADB-4E53-1304C8327C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038350-28C0-B8D1-4037-760DC0E071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D90475-51E3-766E-7B10-8FA3C0D0A8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49B4AD-A2DC-5866-0B85-D1A04B83ED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E6919B-8EF0-5A43-9062-A50A9B02D513}" type="datetime1">
              <a:rPr lang="en-GB" smtClean="0"/>
              <a:t>25/11/2025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41D396-8A00-F29F-08FB-E3D19E4208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09CC7E-89C4-A785-E701-9EE24AF35A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87825-BD42-EE47-BE00-F54482786A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3914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D7C6C8-160F-83D4-0859-CC959F2D75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B4B849-FA3C-7050-6DA9-7C97FA4043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2075FB-6F85-FDC3-7A32-B265CBC830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8CE079B-3C82-B094-AE1E-64653C8B51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4E19D64-C486-890D-DC56-2A8186C8FC9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2EF52C9-D28B-F444-4DD8-5CB20DCA97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D3DF2-D764-F24B-B27D-655F476113D9}" type="datetime1">
              <a:rPr lang="en-GB" smtClean="0"/>
              <a:t>25/11/2025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51EA720-C11E-B674-A074-3806AF8206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79AB6E6-E419-6B75-1DC8-C84DA2FB8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87825-BD42-EE47-BE00-F54482786A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3860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FD082-3AE2-9067-C805-FD34DD33A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BB54991-2640-C755-16EF-30047B784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A8227-FE03-D84E-8794-6FCBBA505B5A}" type="datetime1">
              <a:rPr lang="en-GB" smtClean="0"/>
              <a:t>25/11/2025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7ABD71-CEB1-CEB5-7CE8-446F7A1DC2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9FDB3D-98DE-724C-1C8F-BF26DF606F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87825-BD42-EE47-BE00-F54482786A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7163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B662C7-F370-C145-F41D-D0E3B58013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6E070-94A3-8D48-BCD0-D3286BDD31A2}" type="datetime1">
              <a:rPr lang="en-GB" smtClean="0"/>
              <a:t>25/11/2025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5AD897D-83FB-4E6C-7150-55E5FC7DB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AD7BB5-FE50-DA44-61BB-B2C8BFF50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87825-BD42-EE47-BE00-F54482786A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7174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AB4A1C-1430-416C-C854-8DE14FAB7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B87AAD-465B-2C76-6657-B696494678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011050-D103-FD9A-8AB9-AE8B78FAEE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666186-8C5C-D8F7-F390-026E2550B7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CA417-A84A-0946-B017-44EA9D4F24A0}" type="datetime1">
              <a:rPr lang="en-GB" smtClean="0"/>
              <a:t>25/11/2025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AFA7EC-683B-166C-B360-C50DAA64D8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68521E-6C2D-DCC0-E92F-43E7379801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87825-BD42-EE47-BE00-F54482786A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2316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D3FF3-D48D-0E82-2902-FD32D4284C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429B83C-84B1-39A7-C61F-AFEE4CD9E18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E6C4FA-7407-E1CA-49EC-174770200A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383F7C-C460-F9D9-A2EF-C27AA4BAF7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ADF5D6-CCF7-B24B-B67D-B9587FC6CE07}" type="datetime1">
              <a:rPr lang="en-GB" smtClean="0"/>
              <a:t>25/11/2025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AE0F48-D882-55DD-2BEC-B3D72B2FA2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CCB93F-8DBE-83DC-5E66-CB0DDDF4BF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87825-BD42-EE47-BE00-F54482786A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3873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0E6950A-6ED6-329D-99BD-7705ABD305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4E0321-1DE7-CCA0-962D-8930F5F74C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F8313B-FD75-7816-F04F-BA17C5C6598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5D837FD-A149-C54C-8D0F-80BB228BABDE}" type="datetime1">
              <a:rPr lang="en-GB" smtClean="0"/>
              <a:t>25/11/2025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17B27D-D8AB-1338-AE26-DAE96AF6C5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0A7C2D-1547-4012-B1FD-1F66AC7EF5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3587825-BD42-EE47-BE00-F54482786A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1022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F4B597E-F5D6-80B2-6316-C46C3BC24BD4}"/>
              </a:ext>
            </a:extLst>
          </p:cNvPr>
          <p:cNvSpPr txBox="1"/>
          <p:nvPr/>
        </p:nvSpPr>
        <p:spPr>
          <a:xfrm>
            <a:off x="3534987" y="2655519"/>
            <a:ext cx="519176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3000" b="1" dirty="0"/>
              <a:t>Studying Edge-On Sensor Alignment</a:t>
            </a:r>
            <a:endParaRPr lang="en-US" sz="30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8380E4-79F7-2C2F-B7CA-7B942FD0547F}"/>
              </a:ext>
            </a:extLst>
          </p:cNvPr>
          <p:cNvSpPr txBox="1"/>
          <p:nvPr/>
        </p:nvSpPr>
        <p:spPr>
          <a:xfrm>
            <a:off x="5027077" y="3822128"/>
            <a:ext cx="352147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dirty="0"/>
              <a:t>	</a:t>
            </a:r>
          </a:p>
          <a:p>
            <a:pPr algn="just"/>
            <a:r>
              <a:rPr lang="en-GB" dirty="0"/>
              <a:t>Matteo Barbagiovanni</a:t>
            </a:r>
          </a:p>
          <a:p>
            <a:pPr algn="just"/>
            <a:r>
              <a:rPr lang="en-GB" dirty="0"/>
              <a:t>      Sami Ullah Khan  		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79677C2-962B-D236-AFCF-AD481DA020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18473" y="6489520"/>
            <a:ext cx="2743200" cy="365125"/>
          </a:xfrm>
        </p:spPr>
        <p:txBody>
          <a:bodyPr/>
          <a:lstStyle/>
          <a:p>
            <a:fld id="{73587825-BD42-EE47-BE00-F54482786A15}" type="slidenum">
              <a:rPr lang="en-US" smtClean="0"/>
              <a:t>1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35CE99-EA6B-2434-21EA-A27475359A1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14062" y="6489520"/>
            <a:ext cx="2743200" cy="365125"/>
          </a:xfrm>
        </p:spPr>
        <p:txBody>
          <a:bodyPr/>
          <a:lstStyle/>
          <a:p>
            <a:fld id="{2F3C14DD-CEF3-C947-BB79-7D32F5909780}" type="datetime1">
              <a:rPr lang="en-GB" smtClean="0"/>
              <a:t>25/11/2025</a:t>
            </a:fld>
            <a:endParaRPr lang="en-US" dirty="0"/>
          </a:p>
        </p:txBody>
      </p:sp>
      <p:pic>
        <p:nvPicPr>
          <p:cNvPr id="10242" name="Picture 2" descr="ARCADIA">
            <a:extLst>
              <a:ext uri="{FF2B5EF4-FFF2-40B4-BE49-F238E27FC236}">
                <a16:creationId xmlns:a16="http://schemas.microsoft.com/office/drawing/2014/main" id="{5D84146C-A33D-6EA0-9FB8-5C8F5936ED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3378" y="106016"/>
            <a:ext cx="4008396" cy="1305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>
            <a:extLst>
              <a:ext uri="{FF2B5EF4-FFF2-40B4-BE49-F238E27FC236}">
                <a16:creationId xmlns:a16="http://schemas.microsoft.com/office/drawing/2014/main" id="{D4E75198-E14D-1D47-89A3-CE9D3B6038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062" y="0"/>
            <a:ext cx="3811480" cy="1722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74912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5615A07-49BA-BCC3-FC57-FF2F90AFD052}"/>
              </a:ext>
            </a:extLst>
          </p:cNvPr>
          <p:cNvSpPr txBox="1"/>
          <p:nvPr/>
        </p:nvSpPr>
        <p:spPr>
          <a:xfrm>
            <a:off x="307759" y="818831"/>
            <a:ext cx="5631402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500" b="0" i="0" dirty="0">
                <a:solidFill>
                  <a:srgbClr val="333333"/>
                </a:solidFill>
                <a:effectLst/>
                <a:latin typeface="-apple-system"/>
              </a:rPr>
              <a:t>Right alignment, the resistor in the back are high as the ones in the front.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500" b="0" i="0" dirty="0">
                <a:solidFill>
                  <a:srgbClr val="333333"/>
                </a:solidFill>
                <a:effectLst/>
                <a:latin typeface="-apple-system"/>
              </a:rPr>
              <a:t>1 minute acquisition.</a:t>
            </a:r>
            <a:endParaRPr lang="en-US" sz="1500" dirty="0"/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A7B4FAF2-AB35-66B0-F398-F4192845ED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077" y="2181755"/>
            <a:ext cx="4064529" cy="4335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A799051-B09D-CD9E-FA54-3A624B8F7E94}"/>
              </a:ext>
            </a:extLst>
          </p:cNvPr>
          <p:cNvSpPr txBox="1"/>
          <p:nvPr/>
        </p:nvSpPr>
        <p:spPr>
          <a:xfrm>
            <a:off x="7011734" y="603488"/>
            <a:ext cx="4032398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500" b="0" i="0" dirty="0">
                <a:solidFill>
                  <a:srgbClr val="333333"/>
                </a:solidFill>
                <a:effectLst/>
                <a:latin typeface="Aptos" panose="020B0004020202020204" pitchFamily="34" charset="0"/>
              </a:rPr>
              <a:t>5 minutes acquisition of aligned board.</a:t>
            </a:r>
            <a:endParaRPr lang="en-US" sz="1500" dirty="0">
              <a:latin typeface="Aptos" panose="020B0004020202020204" pitchFamily="34" charset="0"/>
            </a:endParaRP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4A79BD9E-31AB-4368-90CB-8BCA971218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6834" y="2181755"/>
            <a:ext cx="4064529" cy="4311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6DE0CDD-FDA3-638F-957A-2C3066DD3C4F}"/>
              </a:ext>
            </a:extLst>
          </p:cNvPr>
          <p:cNvSpPr txBox="1"/>
          <p:nvPr/>
        </p:nvSpPr>
        <p:spPr>
          <a:xfrm>
            <a:off x="7011734" y="1049663"/>
            <a:ext cx="389417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rgbClr val="262626"/>
                </a:solidFill>
                <a:latin typeface="Aptos" panose="020B0004020202020204" pitchFamily="34" charset="0"/>
              </a:rPr>
              <a:t>The chip is 8 ± 1 pixel thick (200 ± 25 𝜇𝑚 </a:t>
            </a:r>
            <a:r>
              <a:rPr lang="en-US" sz="1500" i="0" dirty="0">
                <a:solidFill>
                  <a:srgbClr val="262626"/>
                </a:solidFill>
                <a:latin typeface="Aptos" panose="020B0004020202020204" pitchFamily="34" charset="0"/>
              </a:rPr>
              <a:t>thick)</a:t>
            </a:r>
            <a:endParaRPr lang="en-US" sz="1500" dirty="0">
              <a:latin typeface="Aptos" panose="020B0004020202020204" pitchFamily="34" charset="0"/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9CFFB56F-6192-48DC-B638-9DFF66A86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73587825-BD42-EE47-BE00-F54482786A15}" type="slidenum">
              <a:rPr lang="en-US" smtClean="0"/>
              <a:t>10</a:t>
            </a:fld>
            <a:endParaRPr lang="en-US" dirty="0"/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90C3858F-4050-9371-F770-A25380548E4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93954"/>
            <a:ext cx="2743200" cy="365125"/>
          </a:xfrm>
        </p:spPr>
        <p:txBody>
          <a:bodyPr/>
          <a:lstStyle/>
          <a:p>
            <a:fld id="{61E7C0CD-D7A7-D242-83B8-AA321281E62F}" type="datetime1">
              <a:rPr lang="en-GB" smtClean="0"/>
              <a:t>25/11/2025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55988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09F1A8-863B-C787-CAFA-DF5DFE670D2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92875"/>
            <a:ext cx="2743200" cy="365125"/>
          </a:xfrm>
        </p:spPr>
        <p:txBody>
          <a:bodyPr/>
          <a:lstStyle/>
          <a:p>
            <a:fld id="{6F325220-0EB1-7648-BFFE-0EFE8BB62EA0}" type="datetime1">
              <a:rPr lang="en-GB" smtClean="0"/>
              <a:t>25/11/2025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55C3DF-9B64-6EA6-99B6-06159D0DD7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73587825-BD42-EE47-BE00-F54482786A15}" type="slidenum">
              <a:rPr lang="en-US" smtClean="0"/>
              <a:t>11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1B23E0-103D-8461-3753-04C9240A3771}"/>
              </a:ext>
            </a:extLst>
          </p:cNvPr>
          <p:cNvSpPr txBox="1"/>
          <p:nvPr/>
        </p:nvSpPr>
        <p:spPr>
          <a:xfrm>
            <a:off x="3191231" y="165457"/>
            <a:ext cx="58095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GB" b="1" dirty="0"/>
              <a:t>20 November — Magnification Study (Testboard N08)</a:t>
            </a:r>
            <a:endParaRPr lang="en-GB" b="1" i="0" dirty="0">
              <a:solidFill>
                <a:srgbClr val="333333"/>
              </a:solidFill>
              <a:effectLst/>
              <a:latin typeface="-apple-system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50E4B2-C73A-C18A-31B7-EE9AEADE8A70}"/>
              </a:ext>
            </a:extLst>
          </p:cNvPr>
          <p:cNvSpPr txBox="1"/>
          <p:nvPr/>
        </p:nvSpPr>
        <p:spPr>
          <a:xfrm>
            <a:off x="467882" y="1183368"/>
            <a:ext cx="431776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br>
              <a:rPr lang="en-GB" dirty="0"/>
            </a:br>
            <a:endParaRPr lang="en-US" dirty="0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C32F2894-93AD-9660-1DE6-E70E6712B9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3982022"/>
              </p:ext>
            </p:extLst>
          </p:nvPr>
        </p:nvGraphicFramePr>
        <p:xfrm>
          <a:off x="467882" y="1014871"/>
          <a:ext cx="10515600" cy="822960"/>
        </p:xfrm>
        <a:graphic>
          <a:graphicData uri="http://schemas.openxmlformats.org/drawingml/2006/table">
            <a:tbl>
              <a:tblPr/>
              <a:tblGrid>
                <a:gridCol w="3505200">
                  <a:extLst>
                    <a:ext uri="{9D8B030D-6E8A-4147-A177-3AD203B41FA5}">
                      <a16:colId xmlns:a16="http://schemas.microsoft.com/office/drawing/2014/main" val="2135213847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348922224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326516189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 b="1" dirty="0"/>
                        <a:t>Parameter</a:t>
                      </a:r>
                      <a:endParaRPr lang="en-GB" sz="12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 b="1"/>
                        <a:t>Value</a:t>
                      </a:r>
                      <a:endParaRPr lang="en-GB" sz="12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 b="1"/>
                        <a:t>Description</a:t>
                      </a:r>
                      <a:endParaRPr lang="en-GB" sz="12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18135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 b="1"/>
                        <a:t>SSD</a:t>
                      </a:r>
                      <a:r>
                        <a:rPr lang="en-GB" sz="1200"/>
                        <a:t> (Source → Sample)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 b="1"/>
                        <a:t>7.4 cm</a:t>
                      </a:r>
                      <a:endParaRPr lang="en-GB" sz="12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/>
                        <a:t>Lead mask positioned close to the X-ray tube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67424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 b="1" dirty="0"/>
                        <a:t>SDD</a:t>
                      </a:r>
                      <a:r>
                        <a:rPr lang="en-GB" sz="1200" dirty="0"/>
                        <a:t> (Source → Detector)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 b="1"/>
                        <a:t>49.8 cm</a:t>
                      </a:r>
                      <a:endParaRPr lang="en-GB" sz="12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 dirty="0"/>
                        <a:t>Detector placed downstream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31584475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A132A600-98C8-7B9B-773F-732EF0E76132}"/>
              </a:ext>
            </a:extLst>
          </p:cNvPr>
          <p:cNvSpPr txBox="1"/>
          <p:nvPr/>
        </p:nvSpPr>
        <p:spPr>
          <a:xfrm>
            <a:off x="467882" y="2209504"/>
            <a:ext cx="60974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Theoretical Magnification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624334D-707C-2F3D-4ED2-C76E291F3C44}"/>
              </a:ext>
            </a:extLst>
          </p:cNvPr>
          <p:cNvSpPr txBox="1"/>
          <p:nvPr/>
        </p:nvSpPr>
        <p:spPr>
          <a:xfrm>
            <a:off x="264920" y="3654875"/>
            <a:ext cx="609742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ar-AE" sz="1200" b="1" dirty="0"/>
              <a:t>→ </a:t>
            </a:r>
            <a:r>
              <a:rPr lang="en-GB" sz="1200" dirty="0"/>
              <a:t>Features of the mask should appear ~6.7× larger on the detector.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F145DEC-44B9-76D7-435B-6A121F5E7F9F}"/>
                  </a:ext>
                </a:extLst>
              </p:cNvPr>
              <p:cNvSpPr txBox="1"/>
              <p:nvPr/>
            </p:nvSpPr>
            <p:spPr>
              <a:xfrm>
                <a:off x="264920" y="4076636"/>
                <a:ext cx="11927080" cy="24162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buNone/>
                </a:pPr>
                <a:r>
                  <a:rPr lang="en-GB" sz="1200" b="1" dirty="0"/>
                  <a:t>Lead Slit Measurement (Front_9)</a:t>
                </a:r>
              </a:p>
              <a:p>
                <a:pPr>
                  <a:buNone/>
                </a:pPr>
                <a:r>
                  <a:rPr lang="en-GB" sz="1200" b="1" dirty="0"/>
                  <a:t>X-ray settings:</a:t>
                </a:r>
                <a:r>
                  <a:rPr lang="en-GB" sz="1200" dirty="0"/>
                  <a:t> 80 kV, 50 </a:t>
                </a:r>
                <a:r>
                  <a:rPr lang="el-GR" sz="1200" dirty="0"/>
                  <a:t>μ</a:t>
                </a:r>
                <a:r>
                  <a:rPr lang="en-GB" sz="1200" dirty="0"/>
                  <a:t>A</a:t>
                </a:r>
              </a:p>
              <a:p>
                <a:pPr>
                  <a:buNone/>
                </a:pPr>
                <a:r>
                  <a:rPr lang="en-GB" sz="1200" b="1" dirty="0"/>
                  <a:t>Mask Geometry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GB" sz="1200" dirty="0"/>
                  <a:t>Mask contains </a:t>
                </a:r>
                <a:r>
                  <a:rPr lang="en-GB" sz="1200" b="1" dirty="0"/>
                  <a:t>5 slits</a:t>
                </a:r>
                <a:r>
                  <a:rPr lang="en-GB" sz="1200" dirty="0"/>
                  <a:t> in </a:t>
                </a:r>
                <a:r>
                  <a:rPr lang="en-GB" sz="1200" b="1" dirty="0"/>
                  <a:t>1 mm</a:t>
                </a:r>
                <a:r>
                  <a:rPr lang="en-GB" sz="1200" dirty="0"/>
                  <a:t> region</a:t>
                </a: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 sz="1200" b="0"/>
                        <m:t>Slit</m:t>
                      </m:r>
                      <m:r>
                        <m:rPr>
                          <m:nor/>
                        </m:rPr>
                        <a:rPr lang="en-GB" sz="1200" b="0" i="1"/>
                        <m:t> </m:t>
                      </m:r>
                      <m:r>
                        <m:rPr>
                          <m:nor/>
                        </m:rPr>
                        <a:rPr lang="en-GB" sz="1200" b="0" i="1"/>
                        <m:t>pitch</m:t>
                      </m:r>
                      <m:r>
                        <m:rPr>
                          <m:nor/>
                        </m:rPr>
                        <a:rPr lang="en-GB" sz="1200" b="0" i="1"/>
                        <m:t> </m:t>
                      </m:r>
                      <m:r>
                        <m:rPr>
                          <m:nor/>
                        </m:rPr>
                        <a:rPr lang="en-GB" sz="1200" b="0" i="1"/>
                        <m:t>on</m:t>
                      </m:r>
                      <m:r>
                        <m:rPr>
                          <m:nor/>
                        </m:rPr>
                        <a:rPr lang="en-GB" sz="1200" b="0" i="1"/>
                        <m:t> </m:t>
                      </m:r>
                      <m:r>
                        <m:rPr>
                          <m:nor/>
                        </m:rPr>
                        <a:rPr lang="en-GB" sz="1200" b="0" i="1"/>
                        <m:t>mask</m:t>
                      </m:r>
                      <m:r>
                        <a:rPr lang="en-GB" sz="1200" b="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ar-AE" sz="1200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ar-AE" sz="1200" b="0" i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m:rPr>
                              <m:nor/>
                            </m:rPr>
                            <a:rPr lang="ar-AE" sz="1200" b="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GB" sz="1200" b="0" i="1">
                              <a:latin typeface="Cambria Math" panose="02040503050406030204" pitchFamily="18" charset="0"/>
                            </a:rPr>
                            <m:t>mm</m:t>
                          </m:r>
                        </m:num>
                        <m:den>
                          <m:r>
                            <a:rPr lang="ar-AE" sz="1200" b="0" i="0"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  <m:r>
                        <a:rPr lang="ar-AE" sz="1200" b="0" i="0">
                          <a:latin typeface="Cambria Math" panose="02040503050406030204" pitchFamily="18" charset="0"/>
                        </a:rPr>
                        <m:t>=100</m:t>
                      </m:r>
                      <m:r>
                        <m:rPr>
                          <m:nor/>
                        </m:rPr>
                        <a:rPr lang="ar-AE" sz="1200" b="0" i="1">
                          <a:latin typeface="Cambria Math" panose="02040503050406030204" pitchFamily="18" charset="0"/>
                        </a:rPr>
                        <m:t> </m:t>
                      </m:r>
                      <m:r>
                        <a:rPr lang="ar-AE" sz="1200" b="0" i="1">
                          <a:latin typeface="Cambria Math" panose="02040503050406030204" pitchFamily="18" charset="0"/>
                        </a:rPr>
                        <m:t>𝜇</m:t>
                      </m:r>
                      <m:r>
                        <m:rPr>
                          <m:nor/>
                        </m:rPr>
                        <a:rPr lang="en-GB" sz="1200" b="0" i="1">
                          <a:latin typeface="Cambria Math" panose="02040503050406030204" pitchFamily="18" charset="0"/>
                        </a:rPr>
                        <m:t>m</m:t>
                      </m:r>
                    </m:oMath>
                  </m:oMathPara>
                </a14:m>
                <a:endParaRPr lang="en-GB" sz="1200" b="0" dirty="0"/>
              </a:p>
              <a:p>
                <a:pPr>
                  <a:buNone/>
                </a:pPr>
                <a:r>
                  <a:rPr lang="en-GB" sz="1200" b="1" dirty="0"/>
                  <a:t>Projection on Detector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GB" sz="1200" dirty="0"/>
                  <a:t>Measured projected slit pattern: </a:t>
                </a:r>
                <a:r>
                  <a:rPr lang="en-GB" sz="1200" b="1" dirty="0"/>
                  <a:t>1750 </a:t>
                </a:r>
                <a:r>
                  <a:rPr lang="el-GR" sz="1200" b="1" dirty="0"/>
                  <a:t>μ</a:t>
                </a:r>
                <a:r>
                  <a:rPr lang="en-GB" sz="1200" b="1" dirty="0"/>
                  <a:t>m</a:t>
                </a:r>
                <a:endParaRPr lang="en-GB" sz="1200" dirty="0"/>
              </a:p>
              <a:p>
                <a:pPr>
                  <a:buNone/>
                </a:pPr>
                <a:r>
                  <a:rPr lang="en-GB" sz="1200" b="1" dirty="0"/>
                  <a:t>Measured Magnification</a:t>
                </a: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1200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GB" sz="1200" b="0" i="1">
                              <a:latin typeface="Cambria Math" panose="02040503050406030204" pitchFamily="18" charset="0"/>
                            </a:rPr>
                            <m:t>measured</m:t>
                          </m:r>
                        </m:sub>
                      </m:sSub>
                      <m:r>
                        <a:rPr lang="ar-AE" sz="1200" b="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ar-AE" sz="1200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ar-AE" sz="1200" b="0" i="0">
                              <a:latin typeface="Cambria Math" panose="02040503050406030204" pitchFamily="18" charset="0"/>
                            </a:rPr>
                            <m:t>1750</m:t>
                          </m:r>
                          <m:r>
                            <m:rPr>
                              <m:nor/>
                            </m:rPr>
                            <a:rPr lang="ar-AE" sz="1200" b="0" i="1">
                              <a:latin typeface="Cambria Math" panose="02040503050406030204" pitchFamily="18" charset="0"/>
                            </a:rPr>
                            <m:t> </m:t>
                          </m:r>
                          <m:r>
                            <a:rPr lang="ar-AE" sz="1200" b="0" i="1"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ar-AE" sz="1200" b="0" i="1">
                              <a:latin typeface="Cambria Math" panose="02040503050406030204" pitchFamily="18" charset="0"/>
                            </a:rPr>
                            <m:t>𝑚</m:t>
                          </m:r>
                        </m:num>
                        <m:den>
                          <m:r>
                            <a:rPr lang="ar-AE" sz="1200" b="0" i="0">
                              <a:latin typeface="Cambria Math" panose="02040503050406030204" pitchFamily="18" charset="0"/>
                            </a:rPr>
                            <m:t>100</m:t>
                          </m:r>
                          <m:r>
                            <m:rPr>
                              <m:nor/>
                            </m:rPr>
                            <a:rPr lang="ar-AE" sz="1200" b="0" i="1">
                              <a:latin typeface="Cambria Math" panose="02040503050406030204" pitchFamily="18" charset="0"/>
                            </a:rPr>
                            <m:t> </m:t>
                          </m:r>
                          <m:r>
                            <a:rPr lang="ar-AE" sz="1200" b="0" i="1"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ar-AE" sz="1200" b="0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r>
                        <a:rPr lang="ar-AE" sz="1200" b="0" i="0">
                          <a:latin typeface="Cambria Math" panose="02040503050406030204" pitchFamily="18" charset="0"/>
                        </a:rPr>
                        <m:t>=17.5</m:t>
                      </m:r>
                    </m:oMath>
                  </m:oMathPara>
                </a14:m>
                <a:endParaRPr lang="ar-AE" sz="1200" b="0" dirty="0"/>
              </a:p>
              <a:p>
                <a:pPr>
                  <a:buNone/>
                </a:pPr>
                <a:r>
                  <a:rPr lang="ar-AE" sz="1200" b="1" dirty="0"/>
                  <a:t>→ </a:t>
                </a:r>
                <a:r>
                  <a:rPr lang="en-GB" sz="1200" b="1" dirty="0"/>
                  <a:t>Actual magnification is significantly higher than the simple geometric estimate (6.7), confirming strong beam divergence and sub-pixel resolution of the detector.</a:t>
                </a:r>
                <a:endParaRPr lang="en-GB" sz="1200" dirty="0"/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F145DEC-44B9-76D7-435B-6A121F5E7F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920" y="4076636"/>
                <a:ext cx="11927080" cy="2416239"/>
              </a:xfrm>
              <a:prstGeom prst="rect">
                <a:avLst/>
              </a:prstGeom>
              <a:blipFill>
                <a:blip r:embed="rId2"/>
                <a:stretch>
                  <a:fillRect t="-524" b="-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3D9C43F-DA2D-7C1A-4FD2-B416643C8721}"/>
                  </a:ext>
                </a:extLst>
              </p:cNvPr>
              <p:cNvSpPr txBox="1"/>
              <p:nvPr/>
            </p:nvSpPr>
            <p:spPr>
              <a:xfrm>
                <a:off x="4569507" y="2724212"/>
                <a:ext cx="3052985" cy="7308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1200" dirty="0"/>
                  <a:t>M=SSDSDD​ 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200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GB" sz="1200" b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ar-AE" sz="1200" i="1"/>
                          </m:ctrlPr>
                        </m:fPr>
                        <m:num>
                          <m:r>
                            <a:rPr lang="ar-AE" sz="1200" b="0" i="1" smtClean="0">
                              <a:latin typeface="Cambria Math" panose="02040503050406030204" pitchFamily="18" charset="0"/>
                            </a:rPr>
                            <m:t>49</m:t>
                          </m:r>
                          <m:r>
                            <a:rPr lang="ar-AE" sz="1200" b="0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ar-AE" sz="1200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  <m:r>
                            <m:rPr>
                              <m:nor/>
                            </m:rPr>
                            <a:rPr lang="ar-AE" sz="1200" i="1"/>
                            <m:t> </m:t>
                          </m:r>
                          <m:r>
                            <m:rPr>
                              <m:nor/>
                            </m:rPr>
                            <a:rPr lang="en-GB" sz="1200" i="1"/>
                            <m:t>cm</m:t>
                          </m:r>
                        </m:num>
                        <m:den>
                          <m:r>
                            <a:rPr lang="ar-AE" sz="1200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  <m:r>
                            <a:rPr lang="ar-AE" sz="1200" b="0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ar-AE" sz="12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m:rPr>
                              <m:nor/>
                            </m:rPr>
                            <a:rPr lang="ar-AE" sz="1200" i="1"/>
                            <m:t> </m:t>
                          </m:r>
                          <m:r>
                            <m:rPr>
                              <m:nor/>
                            </m:rPr>
                            <a:rPr lang="en-GB" sz="1200" i="1"/>
                            <m:t>cm</m:t>
                          </m:r>
                        </m:den>
                      </m:f>
                      <m:r>
                        <a:rPr lang="ar-AE" sz="1200" b="0" smtClean="0"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lang="ar-AE" sz="1200" b="0" i="1" smtClean="0">
                          <a:latin typeface="Cambria Math" panose="02040503050406030204" pitchFamily="18" charset="0"/>
                        </a:rPr>
                        <m:t>6</m:t>
                      </m:r>
                      <m:r>
                        <a:rPr lang="ar-AE" sz="1200" b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ar-AE" sz="1200" b="0" i="1" smtClean="0">
                          <a:latin typeface="Cambria Math" panose="02040503050406030204" pitchFamily="18" charset="0"/>
                        </a:rPr>
                        <m:t>73</m:t>
                      </m:r>
                    </m:oMath>
                  </m:oMathPara>
                </a14:m>
                <a:endParaRPr lang="ar-AE" sz="1200" dirty="0"/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3D9C43F-DA2D-7C1A-4FD2-B416643C87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9507" y="2724212"/>
                <a:ext cx="3052985" cy="730841"/>
              </a:xfrm>
              <a:prstGeom prst="rect">
                <a:avLst/>
              </a:prstGeom>
              <a:blipFill>
                <a:blip r:embed="rId3"/>
                <a:stretch>
                  <a:fillRect t="-1695" b="-50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" name="Picture 2">
            <a:extLst>
              <a:ext uri="{FF2B5EF4-FFF2-40B4-BE49-F238E27FC236}">
                <a16:creationId xmlns:a16="http://schemas.microsoft.com/office/drawing/2014/main" id="{BA51FF84-B8B2-77E5-8CDC-1E1DA08941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2087" y="2167916"/>
            <a:ext cx="3013157" cy="2973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26393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224BFE-2476-A745-982E-F336B2ACC2F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82608"/>
            <a:ext cx="2743200" cy="365125"/>
          </a:xfrm>
        </p:spPr>
        <p:txBody>
          <a:bodyPr/>
          <a:lstStyle/>
          <a:p>
            <a:fld id="{6F325220-0EB1-7648-BFFE-0EFE8BB62EA0}" type="datetime1">
              <a:rPr lang="en-GB" smtClean="0"/>
              <a:t>25/11/2025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F90665-92D1-1F63-16C8-620A1D836E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82607"/>
            <a:ext cx="2743200" cy="365125"/>
          </a:xfrm>
        </p:spPr>
        <p:txBody>
          <a:bodyPr/>
          <a:lstStyle/>
          <a:p>
            <a:fld id="{73587825-BD42-EE47-BE00-F54482786A15}" type="slidenum">
              <a:rPr lang="en-US" smtClean="0"/>
              <a:t>12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79A1B0F-4A1A-43CE-F32B-9A781FE03D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5233" y="1158979"/>
            <a:ext cx="5081533" cy="5015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54365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F03EBD-AB59-C781-1269-0A30BCBF71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325220-0EB1-7648-BFFE-0EFE8BB62EA0}" type="datetime1">
              <a:rPr lang="en-GB" smtClean="0"/>
              <a:t>25/11/2025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0596C7-BDCE-EB95-ABE2-9B80FD41B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87825-BD42-EE47-BE00-F54482786A15}" type="slidenum">
              <a:rPr lang="en-US" smtClean="0"/>
              <a:t>13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8A96E0-7925-8D9B-90AF-3204483F06C2}"/>
              </a:ext>
            </a:extLst>
          </p:cNvPr>
          <p:cNvSpPr txBox="1"/>
          <p:nvPr/>
        </p:nvSpPr>
        <p:spPr>
          <a:xfrm>
            <a:off x="2851802" y="136525"/>
            <a:ext cx="67878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/>
              <a:t>21 November — Magnification Measurements (400 Mesh Grid)</a:t>
            </a:r>
            <a:endParaRPr lang="en-US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03A8923-2F84-569C-8235-103576825956}"/>
                  </a:ext>
                </a:extLst>
              </p:cNvPr>
              <p:cNvSpPr txBox="1"/>
              <p:nvPr/>
            </p:nvSpPr>
            <p:spPr>
              <a:xfrm>
                <a:off x="601056" y="1271112"/>
                <a:ext cx="4381144" cy="30469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buNone/>
                </a:pPr>
                <a:r>
                  <a:rPr lang="en-GB" sz="1200" b="1" dirty="0"/>
                  <a:t>X-ray Settings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GB" sz="1200" b="1" dirty="0"/>
                  <a:t>Voltage:</a:t>
                </a:r>
                <a:r>
                  <a:rPr lang="en-GB" sz="1200" dirty="0"/>
                  <a:t> 40 kV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GB" sz="1200" b="1" dirty="0"/>
                  <a:t>Current:</a:t>
                </a:r>
                <a:r>
                  <a:rPr lang="en-GB" sz="1200" dirty="0"/>
                  <a:t> 50 </a:t>
                </a:r>
                <a:r>
                  <a:rPr lang="el-GR" sz="1200" dirty="0"/>
                  <a:t>μ</a:t>
                </a:r>
                <a:r>
                  <a:rPr lang="en-GB" sz="1200" dirty="0"/>
                  <a:t>A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GB" sz="1200" b="1" dirty="0"/>
                  <a:t>Grid:</a:t>
                </a:r>
                <a:r>
                  <a:rPr lang="en-GB" sz="1200" dirty="0"/>
                  <a:t> 400 Mesh</a:t>
                </a:r>
              </a:p>
              <a:p>
                <a:pPr>
                  <a:buNone/>
                </a:pPr>
                <a:br>
                  <a:rPr lang="en-GB" sz="1200" dirty="0"/>
                </a:br>
                <a:endParaRPr lang="en-GB" sz="1200" dirty="0"/>
              </a:p>
              <a:p>
                <a:pPr>
                  <a:buNone/>
                </a:pPr>
                <a:r>
                  <a:rPr lang="en-GB" sz="1200" b="1" dirty="0"/>
                  <a:t>Geometry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GB" sz="1200" dirty="0"/>
                  <a:t>Source–Sample Distance (SSD): 7.4 cm</a:t>
                </a:r>
              </a:p>
              <a:p>
                <a:pPr>
                  <a:buNone/>
                </a:pPr>
                <a:br>
                  <a:rPr lang="en-GB" sz="1200" dirty="0"/>
                </a:br>
                <a:endParaRPr lang="en-GB" sz="1200" dirty="0"/>
              </a:p>
              <a:p>
                <a:pPr>
                  <a:buNone/>
                </a:pPr>
                <a:r>
                  <a:rPr lang="en-GB" sz="1200" b="1" dirty="0"/>
                  <a:t>Acquisition 1 — acq_grid1</a:t>
                </a:r>
              </a:p>
              <a:p>
                <a:pPr>
                  <a:buNone/>
                </a:pPr>
                <a:endParaRPr lang="en-GB" sz="1200" b="1" dirty="0"/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GB" sz="1200" dirty="0"/>
                  <a:t>Source–Detector Distance (SDD): 50 cm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GB" sz="1200" dirty="0"/>
                  <a:t>Observed size on detector: 45 pixels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GB" sz="1200" dirty="0"/>
                  <a:t>Estimated Magnification:</a:t>
                </a: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200" i="1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GB" sz="1200" i="0">
                          <a:latin typeface="Cambria Math" panose="02040503050406030204" pitchFamily="18" charset="0"/>
                        </a:rPr>
                        <m:t>≈18</m:t>
                      </m:r>
                    </m:oMath>
                  </m:oMathPara>
                </a14:m>
                <a:endParaRPr lang="en-GB" sz="1200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03A8923-2F84-569C-8235-1035768259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056" y="1271112"/>
                <a:ext cx="4381144" cy="3046988"/>
              </a:xfrm>
              <a:prstGeom prst="rect">
                <a:avLst/>
              </a:prstGeom>
              <a:blipFill>
                <a:blip r:embed="rId2"/>
                <a:stretch>
                  <a:fillRect t="-4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4" name="Picture 2">
            <a:extLst>
              <a:ext uri="{FF2B5EF4-FFF2-40B4-BE49-F238E27FC236}">
                <a16:creationId xmlns:a16="http://schemas.microsoft.com/office/drawing/2014/main" id="{3A60E9B7-A4CA-F730-8B80-C1CCF0EB06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2919" y="1640902"/>
            <a:ext cx="3367371" cy="3323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161B055-C72D-B69D-7477-F60B2DA2F836}"/>
              </a:ext>
            </a:extLst>
          </p:cNvPr>
          <p:cNvSpPr txBox="1"/>
          <p:nvPr/>
        </p:nvSpPr>
        <p:spPr>
          <a:xfrm>
            <a:off x="604260" y="4298433"/>
            <a:ext cx="2743200" cy="1292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1800"/>
              </a:spcBef>
              <a:spcAft>
                <a:spcPts val="1200"/>
              </a:spcAft>
              <a:buNone/>
            </a:pPr>
            <a:r>
              <a:rPr lang="en-GB" sz="1200" b="1" i="0" dirty="0">
                <a:solidFill>
                  <a:srgbClr val="333333"/>
                </a:solidFill>
                <a:effectLst/>
                <a:latin typeface="-apple-system"/>
              </a:rPr>
              <a:t>Acquisition 2</a:t>
            </a:r>
          </a:p>
          <a:p>
            <a:pPr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1200" i="0" dirty="0">
                <a:solidFill>
                  <a:srgbClr val="333333"/>
                </a:solidFill>
                <a:effectLst/>
                <a:latin typeface="-apple-system"/>
              </a:rPr>
              <a:t>Source–detector distance (SDD): 70 cm</a:t>
            </a:r>
          </a:p>
          <a:p>
            <a:pPr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1200" i="0" dirty="0">
                <a:solidFill>
                  <a:srgbClr val="333333"/>
                </a:solidFill>
                <a:effectLst/>
                <a:latin typeface="-apple-system"/>
              </a:rPr>
              <a:t>Observed size on detector: 70 pixels</a:t>
            </a:r>
          </a:p>
          <a:p>
            <a:pPr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1200" i="0" dirty="0">
                <a:solidFill>
                  <a:srgbClr val="333333"/>
                </a:solidFill>
                <a:effectLst/>
                <a:latin typeface="-apple-system"/>
              </a:rPr>
              <a:t>Magnification factor: ~27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15FFAE3C-A3BE-A5EC-DC75-D90630CB61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7115" y="1640902"/>
            <a:ext cx="3367371" cy="3323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37379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F84A63-BFC8-AB57-F006-40B64137BE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325220-0EB1-7648-BFFE-0EFE8BB62EA0}" type="datetime1">
              <a:rPr lang="en-GB" smtClean="0"/>
              <a:t>25/11/2025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E7B34A-FC44-D2CD-C6BA-06BD3247C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87825-BD42-EE47-BE00-F54482786A15}" type="slidenum">
              <a:rPr lang="en-US" smtClean="0"/>
              <a:t>14</a:t>
            </a:fld>
            <a:endParaRPr lang="en-US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028A2A18-2AC0-2EA9-36FB-97EC5426D4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44591" y="888424"/>
            <a:ext cx="2140009" cy="80398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149178" rIns="91440" bIns="98394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-apple-system"/>
              </a:rPr>
              <a:t>Acquisition 3 Tungsten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-apple-system"/>
              </a:rPr>
              <a:t>70 cm, 40 kV, 50 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STIXGeneral-Italic"/>
              </a:rPr>
              <a:t>𝜇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-apple-system"/>
              </a:rPr>
              <a:t>A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-apple-system"/>
              </a:rPr>
            </a:b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099" name="Picture 3">
            <a:extLst>
              <a:ext uri="{FF2B5EF4-FFF2-40B4-BE49-F238E27FC236}">
                <a16:creationId xmlns:a16="http://schemas.microsoft.com/office/drawing/2014/main" id="{95CECEDA-EA85-EFAD-A254-8263FF0937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929" y="2328479"/>
            <a:ext cx="3909334" cy="3858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4">
            <a:extLst>
              <a:ext uri="{FF2B5EF4-FFF2-40B4-BE49-F238E27FC236}">
                <a16:creationId xmlns:a16="http://schemas.microsoft.com/office/drawing/2014/main" id="{F610A7DC-3E74-3BC9-809E-1069226DE7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93838" y="888424"/>
            <a:ext cx="1633524" cy="61932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49178" rIns="91440" bIns="98394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-apple-system"/>
              </a:rPr>
              <a:t>Acquisition 4 Tungsten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-apple-system"/>
              </a:rPr>
              <a:t>70 cm, 40 kV, 50 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STIXGeneral-Italic"/>
              </a:rPr>
              <a:t>𝜇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-apple-system"/>
              </a:rPr>
              <a:t>A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4102" name="Picture 6">
            <a:extLst>
              <a:ext uri="{FF2B5EF4-FFF2-40B4-BE49-F238E27FC236}">
                <a16:creationId xmlns:a16="http://schemas.microsoft.com/office/drawing/2014/main" id="{207E6B26-4893-9F7E-28EE-1E025AB465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3834" y="2328479"/>
            <a:ext cx="3909334" cy="3858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23820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FEBB9-F959-6FE1-1F60-DC9A0FB638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508246"/>
            <a:ext cx="1427148" cy="365125"/>
          </a:xfrm>
        </p:spPr>
        <p:txBody>
          <a:bodyPr/>
          <a:lstStyle/>
          <a:p>
            <a:fld id="{6F325220-0EB1-7648-BFFE-0EFE8BB62EA0}" type="datetime1">
              <a:rPr lang="en-GB" smtClean="0"/>
              <a:t>25/11/2025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AD031-6A3C-7DBA-47C5-2BDD1F598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73587825-BD42-EE47-BE00-F54482786A15}" type="slidenum">
              <a:rPr lang="en-US" smtClean="0"/>
              <a:t>15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A6D3F6-A489-F928-0015-5A0CFF199639}"/>
              </a:ext>
            </a:extLst>
          </p:cNvPr>
          <p:cNvSpPr txBox="1"/>
          <p:nvPr/>
        </p:nvSpPr>
        <p:spPr>
          <a:xfrm>
            <a:off x="519157" y="652698"/>
            <a:ext cx="423230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GB" sz="1200" b="1" dirty="0"/>
              <a:t>Focal Spot Study</a:t>
            </a:r>
          </a:p>
          <a:p>
            <a:pPr>
              <a:buNone/>
            </a:pPr>
            <a:r>
              <a:rPr lang="en-GB" sz="1200" b="1" dirty="0"/>
              <a:t>X-ray Settings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200" b="1" dirty="0"/>
              <a:t>Medium focal spot:</a:t>
            </a:r>
            <a:r>
              <a:rPr lang="en-GB" sz="1200" dirty="0"/>
              <a:t> 40 kV, 50 </a:t>
            </a:r>
            <a:r>
              <a:rPr lang="el-GR" sz="1200" dirty="0"/>
              <a:t>μ</a:t>
            </a:r>
            <a:r>
              <a:rPr lang="en-GB" sz="1200" dirty="0"/>
              <a:t>A (Tungsten 10)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200" dirty="0"/>
              <a:t>Test performed with </a:t>
            </a:r>
            <a:r>
              <a:rPr lang="en-GB" sz="1200" b="1" dirty="0"/>
              <a:t>50% lead + 50% glass</a:t>
            </a:r>
            <a:r>
              <a:rPr lang="en-GB" sz="1200" dirty="0"/>
              <a:t> sample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200" dirty="0"/>
              <a:t>Also tested </a:t>
            </a:r>
            <a:r>
              <a:rPr lang="en-GB" sz="1200" b="1" dirty="0"/>
              <a:t>small focal spot:</a:t>
            </a:r>
            <a:r>
              <a:rPr lang="en-GB" sz="1200" dirty="0"/>
              <a:t> 80 kV, 80 </a:t>
            </a:r>
            <a:r>
              <a:rPr lang="el-GR" sz="1200" dirty="0"/>
              <a:t>μ</a:t>
            </a:r>
            <a:r>
              <a:rPr lang="en-GB" sz="1200" dirty="0"/>
              <a:t>A</a:t>
            </a:r>
          </a:p>
          <a:p>
            <a:pPr>
              <a:buNone/>
            </a:pPr>
            <a:br>
              <a:rPr lang="en-GB" sz="1200" dirty="0"/>
            </a:br>
            <a:endParaRPr lang="en-GB" sz="1200" dirty="0"/>
          </a:p>
          <a:p>
            <a:pPr>
              <a:buNone/>
            </a:pPr>
            <a:r>
              <a:rPr lang="en-GB" sz="1200" b="1" dirty="0"/>
              <a:t>Acquisition 17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200" b="1" dirty="0"/>
              <a:t>Grid:</a:t>
            </a:r>
            <a:r>
              <a:rPr lang="en-GB" sz="1200" dirty="0"/>
              <a:t> Hamamatsu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200" b="1" dirty="0"/>
              <a:t>Focus:</a:t>
            </a:r>
            <a:r>
              <a:rPr lang="en-GB" sz="1200" dirty="0"/>
              <a:t> Small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200" b="1" dirty="0"/>
              <a:t>X-ray Settings:</a:t>
            </a:r>
            <a:r>
              <a:rPr lang="en-GB" sz="1200" dirty="0"/>
              <a:t> 80 kV, 80 </a:t>
            </a:r>
            <a:r>
              <a:rPr lang="el-GR" sz="1200" dirty="0"/>
              <a:t>μ</a:t>
            </a:r>
            <a:r>
              <a:rPr lang="en-GB" sz="1200" dirty="0"/>
              <a:t>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200" b="1" dirty="0"/>
              <a:t>Source–Detector Distance (SDD):</a:t>
            </a:r>
            <a:r>
              <a:rPr lang="en-GB" sz="1200" dirty="0"/>
              <a:t> 81 cm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200" b="1" dirty="0"/>
              <a:t>Source–Sample Distance (SSD):</a:t>
            </a:r>
            <a:r>
              <a:rPr lang="en-GB" sz="1200" dirty="0"/>
              <a:t> 8 cm</a:t>
            </a:r>
          </a:p>
          <a:p>
            <a:pPr>
              <a:buNone/>
            </a:pPr>
            <a:br>
              <a:rPr lang="en-GB" sz="1200" dirty="0"/>
            </a:br>
            <a:endParaRPr lang="en-GB" sz="1200" dirty="0"/>
          </a:p>
          <a:p>
            <a:pPr>
              <a:buNone/>
            </a:pPr>
            <a:r>
              <a:rPr lang="en-GB" sz="1200" b="1" dirty="0"/>
              <a:t>Acquisition 18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200" b="1" dirty="0"/>
              <a:t>Same conditions as Acquisition 17</a:t>
            </a:r>
            <a:endParaRPr lang="en-GB" sz="1200" dirty="0"/>
          </a:p>
          <a:p>
            <a:pPr>
              <a:buFont typeface="Arial" panose="020B0604020202020204" pitchFamily="34" charset="0"/>
              <a:buChar char="•"/>
            </a:pPr>
            <a:r>
              <a:rPr lang="en-GB" sz="1200" dirty="0"/>
              <a:t>(Repeat measurement for stability)</a:t>
            </a:r>
          </a:p>
        </p:txBody>
      </p:sp>
    </p:spTree>
    <p:extLst>
      <p:ext uri="{BB962C8B-B14F-4D97-AF65-F5344CB8AC3E}">
        <p14:creationId xmlns:p14="http://schemas.microsoft.com/office/powerpoint/2010/main" val="19304913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80EB9A-8123-40EB-42B1-EE959FD111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92875"/>
            <a:ext cx="2743200" cy="365125"/>
          </a:xfrm>
        </p:spPr>
        <p:txBody>
          <a:bodyPr/>
          <a:lstStyle/>
          <a:p>
            <a:fld id="{6F325220-0EB1-7648-BFFE-0EFE8BB62EA0}" type="datetime1">
              <a:rPr lang="en-GB" smtClean="0"/>
              <a:t>25/11/2025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7B571A-D52C-3E1F-1590-0AF494577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73587825-BD42-EE47-BE00-F54482786A15}" type="slidenum">
              <a:rPr lang="en-US" smtClean="0"/>
              <a:t>16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73C8C5-FBAB-62AC-E31B-659A4AD43DBA}"/>
              </a:ext>
            </a:extLst>
          </p:cNvPr>
          <p:cNvSpPr txBox="1"/>
          <p:nvPr/>
        </p:nvSpPr>
        <p:spPr>
          <a:xfrm>
            <a:off x="4085958" y="501650"/>
            <a:ext cx="41436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i="0" dirty="0">
                <a:solidFill>
                  <a:srgbClr val="333333"/>
                </a:solidFill>
                <a:effectLst/>
                <a:latin typeface="-apple-system"/>
              </a:rPr>
              <a:t>Resolution analysis on 10 pixels intervals</a:t>
            </a:r>
            <a:endParaRPr lang="en-US" b="1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B39E63D1-9AFF-9692-312F-BB7F8E59FB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7212" y="1638113"/>
            <a:ext cx="7577576" cy="4718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56762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842A21-3717-F38C-D802-C2762A29DF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92875"/>
            <a:ext cx="2743200" cy="365125"/>
          </a:xfrm>
        </p:spPr>
        <p:txBody>
          <a:bodyPr/>
          <a:lstStyle/>
          <a:p>
            <a:fld id="{6F325220-0EB1-7648-BFFE-0EFE8BB62EA0}" type="datetime1">
              <a:rPr lang="en-GB" smtClean="0"/>
              <a:t>25/11/2025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ADCA24-BAF7-CD77-E21A-09EAB34A9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65671"/>
            <a:ext cx="2743200" cy="365125"/>
          </a:xfrm>
        </p:spPr>
        <p:txBody>
          <a:bodyPr/>
          <a:lstStyle/>
          <a:p>
            <a:fld id="{73587825-BD42-EE47-BE00-F54482786A15}" type="slidenum">
              <a:rPr lang="en-US" smtClean="0"/>
              <a:t>2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0B1D7E-54FA-1087-F471-83CAFAC42FE1}"/>
              </a:ext>
            </a:extLst>
          </p:cNvPr>
          <p:cNvSpPr txBox="1"/>
          <p:nvPr/>
        </p:nvSpPr>
        <p:spPr>
          <a:xfrm>
            <a:off x="227860" y="1109612"/>
            <a:ext cx="6707079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GB" b="1" dirty="0">
                <a:solidFill>
                  <a:srgbClr val="8D1280"/>
                </a:solidFill>
                <a:effectLst/>
              </a:rPr>
              <a:t>ARCADIA Design Requirements</a:t>
            </a:r>
          </a:p>
          <a:p>
            <a:pPr>
              <a:buNone/>
            </a:pPr>
            <a:endParaRPr lang="en-GB" dirty="0">
              <a:solidFill>
                <a:srgbClr val="8D1280"/>
              </a:solidFill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rgbClr val="000000"/>
                </a:solidFill>
                <a:effectLst/>
              </a:rPr>
              <a:t>Pixel pitch [µm] 20 – 25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00000"/>
                </a:solidFill>
              </a:rPr>
              <a:t>Thickness [µm] 50 – 500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00000"/>
                </a:solidFill>
              </a:rPr>
              <a:t>Scalability [cm] Up to ~ 4x4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00000"/>
                </a:solidFill>
                <a:effectLst/>
              </a:rPr>
              <a:t>Hit rate 10 – 100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00000"/>
                </a:solidFill>
                <a:effectLst/>
              </a:rPr>
              <a:t>Timing resolution [ns] 10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00000"/>
                </a:solidFill>
              </a:rPr>
              <a:t>Power consumption [mW/cm2] &lt;10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00000"/>
                </a:solidFill>
                <a:effectLst/>
              </a:rPr>
              <a:t>Radiation hardness [Mrad] 1</a:t>
            </a:r>
          </a:p>
          <a:p>
            <a:pPr>
              <a:buNone/>
            </a:pPr>
            <a:endParaRPr lang="en-GB" dirty="0">
              <a:solidFill>
                <a:srgbClr val="000000"/>
              </a:solidFill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rgbClr val="000000"/>
                </a:solidFill>
                <a:effectLst/>
              </a:rPr>
              <a:t>Space driven requirements: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00000"/>
                </a:solidFill>
              </a:rPr>
              <a:t>Power consumption reduction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00000"/>
                </a:solidFill>
              </a:rPr>
              <a:t>Modular design (future design with stitching)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00000"/>
                </a:solidFill>
              </a:rPr>
              <a:t>Low thickness</a:t>
            </a:r>
          </a:p>
        </p:txBody>
      </p:sp>
      <p:pic>
        <p:nvPicPr>
          <p:cNvPr id="11266" name="Picture 2" descr="ARCADIA – Padova GRIT">
            <a:extLst>
              <a:ext uri="{FF2B5EF4-FFF2-40B4-BE49-F238E27FC236}">
                <a16:creationId xmlns:a16="http://schemas.microsoft.com/office/drawing/2014/main" id="{06661105-7C44-26CE-0C8E-C81DC8AFB2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2450" y="3725065"/>
            <a:ext cx="4231690" cy="2631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B77214F-2817-51BD-CD4E-8240B06307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7964" y="826414"/>
            <a:ext cx="4426176" cy="241427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6FAF601-66D9-357B-8DE6-85C89D9825CA}"/>
              </a:ext>
            </a:extLst>
          </p:cNvPr>
          <p:cNvSpPr txBox="1"/>
          <p:nvPr/>
        </p:nvSpPr>
        <p:spPr>
          <a:xfrm>
            <a:off x="227860" y="5040707"/>
            <a:ext cx="609895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Designed for three different fields of applications: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Medical physics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High energy physics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00000"/>
                </a:solidFill>
                <a:latin typeface="Aptos" panose="020B0004020202020204" pitchFamily="34" charset="0"/>
              </a:rPr>
              <a:t>Space applications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9C1AB49-7640-B8EA-7BB3-742EF02B599E}"/>
              </a:ext>
            </a:extLst>
          </p:cNvPr>
          <p:cNvSpPr txBox="1"/>
          <p:nvPr/>
        </p:nvSpPr>
        <p:spPr>
          <a:xfrm>
            <a:off x="4295311" y="224651"/>
            <a:ext cx="406301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GB" sz="3000" b="1" dirty="0">
                <a:solidFill>
                  <a:srgbClr val="8D1280"/>
                </a:solidFill>
                <a:effectLst/>
                <a:latin typeface="Aptos" panose="020B0004020202020204" pitchFamily="34" charset="0"/>
              </a:rPr>
              <a:t>The ARCADIA project</a:t>
            </a:r>
          </a:p>
        </p:txBody>
      </p:sp>
    </p:spTree>
    <p:extLst>
      <p:ext uri="{BB962C8B-B14F-4D97-AF65-F5344CB8AC3E}">
        <p14:creationId xmlns:p14="http://schemas.microsoft.com/office/powerpoint/2010/main" val="14328792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9CD487-7396-24FD-DE68-5DC5E37090E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92875"/>
            <a:ext cx="2743200" cy="365125"/>
          </a:xfrm>
        </p:spPr>
        <p:txBody>
          <a:bodyPr/>
          <a:lstStyle/>
          <a:p>
            <a:fld id="{6F325220-0EB1-7648-BFFE-0EFE8BB62EA0}" type="datetime1">
              <a:rPr lang="en-GB" smtClean="0"/>
              <a:t>25/11/2025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C3D9B1-D995-AF24-F5B4-E0DA273BA1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73587825-BD42-EE47-BE00-F54482786A15}" type="slidenum">
              <a:rPr lang="en-US" smtClean="0"/>
              <a:t>3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529D9D-AD7C-87F3-26DE-D8D9EA64140A}"/>
              </a:ext>
            </a:extLst>
          </p:cNvPr>
          <p:cNvSpPr txBox="1"/>
          <p:nvPr/>
        </p:nvSpPr>
        <p:spPr>
          <a:xfrm>
            <a:off x="1637560" y="218643"/>
            <a:ext cx="8916879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000" b="1" dirty="0">
                <a:solidFill>
                  <a:srgbClr val="8D1280"/>
                </a:solidFill>
                <a:latin typeface="Aptos" panose="020B0004020202020204" pitchFamily="34" charset="0"/>
              </a:rPr>
              <a:t>DAQ Platform: </a:t>
            </a:r>
            <a:r>
              <a:rPr lang="en-GB" sz="3000" b="1" dirty="0">
                <a:latin typeface="Aptos" panose="020B0004020202020204" pitchFamily="34" charset="0"/>
              </a:rPr>
              <a:t>Zynq UltraScale+ MPSoC ZCU102</a:t>
            </a:r>
            <a:endParaRPr lang="en-US" sz="3000" b="1" dirty="0">
              <a:latin typeface="Aptos" panose="020B0004020202020204" pitchFamily="34" charset="0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B6E33D29-CB75-787E-40D0-2C45DFFAC2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2964" y="1393683"/>
            <a:ext cx="6329777" cy="44781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5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Used as the main DAQ control and processing board in our setup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5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5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Integrates both FPGA (for fast parallel data handling) and ARM processors (for control and communication)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5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5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Provides a flexible interface to connect custom ASICs and sensors through FMC connectors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5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5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Handles real-time data acquisition, event building, and transmission to the DAQ computer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5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5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Supports custom firmware and software development using Vivado and PetaLinux environments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5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5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Offers high-speed communication links (Ethernet, USB, PCIe) for data transfer and monitoring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5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5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Enables synchronized operation between front-end electronics and data recording system</a:t>
            </a:r>
          </a:p>
        </p:txBody>
      </p:sp>
      <p:pic>
        <p:nvPicPr>
          <p:cNvPr id="12292" name="Picture 4" descr="EK-U1-ZCU102-G">
            <a:extLst>
              <a:ext uri="{FF2B5EF4-FFF2-40B4-BE49-F238E27FC236}">
                <a16:creationId xmlns:a16="http://schemas.microsoft.com/office/drawing/2014/main" id="{8EF17E3A-3155-D25D-8294-4AE1F98DFA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2136" y="1286093"/>
            <a:ext cx="4792092" cy="4792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80540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B73122C3-6635-DF6B-ECCB-957B43F1A2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8169" y="1742938"/>
            <a:ext cx="6755661" cy="4503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6F1ACC3-4EC0-081A-3936-C3E66610EEFF}"/>
              </a:ext>
            </a:extLst>
          </p:cNvPr>
          <p:cNvSpPr txBox="1"/>
          <p:nvPr/>
        </p:nvSpPr>
        <p:spPr>
          <a:xfrm>
            <a:off x="189267" y="1096607"/>
            <a:ext cx="1024181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333333"/>
                </a:solidFill>
                <a:effectLst/>
                <a:latin typeface="-apple-system"/>
              </a:rPr>
              <a:t>The instrumentation used in our tests are part of the Laboratory of Archaeometry and Diagnostics for Cultural Heritage.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1A5B61-1BD9-D484-2754-142CEEE19105}"/>
              </a:ext>
            </a:extLst>
          </p:cNvPr>
          <p:cNvSpPr txBox="1"/>
          <p:nvPr/>
        </p:nvSpPr>
        <p:spPr>
          <a:xfrm>
            <a:off x="863156" y="172707"/>
            <a:ext cx="1046568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8D1280"/>
                </a:solidFill>
                <a:latin typeface="Aptos" panose="020B0004020202020204" pitchFamily="34" charset="0"/>
              </a:rPr>
              <a:t>Activity Performed In X-ray Imaging lab </a:t>
            </a:r>
            <a:r>
              <a:rPr lang="en-GB" sz="3000" b="1" dirty="0">
                <a:solidFill>
                  <a:srgbClr val="8D1280"/>
                </a:solidFill>
                <a:latin typeface="Aptos" panose="020B0004020202020204" pitchFamily="34" charset="0"/>
              </a:rPr>
              <a:t>November 5–7, 2025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9334921-628B-8630-5409-4CFD1DCD7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83935"/>
            <a:ext cx="2743200" cy="365125"/>
          </a:xfrm>
        </p:spPr>
        <p:txBody>
          <a:bodyPr/>
          <a:lstStyle/>
          <a:p>
            <a:fld id="{73587825-BD42-EE47-BE00-F54482786A15}" type="slidenum">
              <a:rPr lang="en-US" smtClean="0"/>
              <a:t>4</a:t>
            </a:fld>
            <a:endParaRPr lang="en-US" dirty="0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91B21B79-3427-ED65-6A20-4F01F89C546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83936"/>
            <a:ext cx="2743200" cy="365125"/>
          </a:xfrm>
        </p:spPr>
        <p:txBody>
          <a:bodyPr/>
          <a:lstStyle/>
          <a:p>
            <a:fld id="{FB13D4F9-7031-9748-BD42-AE5FA4F479D1}" type="datetime1">
              <a:rPr lang="en-GB" smtClean="0"/>
              <a:t>25/11/2025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2503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E0D59C6-7906-6ABB-E9FE-3E6536ADB13C}"/>
                  </a:ext>
                </a:extLst>
              </p:cNvPr>
              <p:cNvSpPr txBox="1"/>
              <p:nvPr/>
            </p:nvSpPr>
            <p:spPr>
              <a:xfrm>
                <a:off x="670264" y="1079045"/>
                <a:ext cx="4635821" cy="13919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buNone/>
                </a:pPr>
                <a:r>
                  <a:rPr lang="en-GB" sz="1200" b="1" dirty="0">
                    <a:latin typeface="Aptos" panose="020B0004020202020204" pitchFamily="34" charset="0"/>
                  </a:rPr>
                  <a:t>1. Initial Photon Flux Emission</a:t>
                </a:r>
              </a:p>
              <a:p>
                <a:r>
                  <a:rPr lang="en-GB" sz="1200" dirty="0">
                    <a:latin typeface="Aptos" panose="020B0004020202020204" pitchFamily="34" charset="0"/>
                  </a:rPr>
                  <a:t>The X-ray source emits photons with total flux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1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sz="1200" smtClean="0">
                            <a:latin typeface="Cambria Math" panose="02040503050406030204" pitchFamily="18" charset="0"/>
                          </a:rPr>
                          <m:t>𝛷</m:t>
                        </m:r>
                      </m:e>
                      <m:sub>
                        <m:r>
                          <m:rPr>
                            <m:nor/>
                          </m:rPr>
                          <a:rPr lang="en-GB" sz="1200">
                            <a:latin typeface="Aptos" panose="020B0004020202020204" pitchFamily="34" charset="0"/>
                          </a:rPr>
                          <m:t>source</m:t>
                        </m:r>
                      </m:sub>
                    </m:sSub>
                  </m:oMath>
                </a14:m>
                <a:r>
                  <a:rPr lang="ar-AE" sz="1200" dirty="0">
                    <a:latin typeface="Aptos" panose="020B0004020202020204" pitchFamily="34" charset="0"/>
                  </a:rPr>
                  <a:t>.</a:t>
                </a:r>
                <a:br>
                  <a:rPr lang="ar-AE" sz="1200" dirty="0">
                    <a:latin typeface="Aptos" panose="020B0004020202020204" pitchFamily="34" charset="0"/>
                  </a:rPr>
                </a:br>
                <a:r>
                  <a:rPr lang="en-GB" sz="1200" dirty="0">
                    <a:latin typeface="Aptos" panose="020B0004020202020204" pitchFamily="34" charset="0"/>
                  </a:rPr>
                  <a:t>At the surface:</a:t>
                </a: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1200" smtClean="0">
                              <a:latin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GB" sz="1200" b="0" i="1">
                              <a:latin typeface="Aptos" panose="020B0004020202020204" pitchFamily="34" charset="0"/>
                            </a:rPr>
                            <m:t>surface</m:t>
                          </m:r>
                        </m:sub>
                      </m:sSub>
                      <m:d>
                        <m:dPr>
                          <m:ctrlPr>
                            <a:rPr lang="ar-AE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 sz="12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d>
                      <m:r>
                        <a:rPr lang="ar-AE" sz="1200" b="0" i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ar-AE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1200" b="0" i="0" smtClean="0">
                              <a:latin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GB" sz="1200" b="0" i="1">
                              <a:latin typeface="Aptos" panose="020B0004020202020204" pitchFamily="34" charset="0"/>
                            </a:rPr>
                            <m:t>source</m:t>
                          </m:r>
                        </m:sub>
                      </m:sSub>
                      <m:r>
                        <a:rPr lang="ar-AE" sz="1200" b="0" i="0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ar-AE" sz="12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ar-AE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 sz="12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d>
                    </m:oMath>
                  </m:oMathPara>
                </a14:m>
                <a:endParaRPr lang="it-IT" sz="1200" b="0" dirty="0">
                  <a:latin typeface="Aptos" panose="020B0004020202020204" pitchFamily="34" charset="0"/>
                </a:endParaRPr>
              </a:p>
              <a:p>
                <a:pPr>
                  <a:buNone/>
                </a:pPr>
                <a:endParaRPr lang="ar-AE" sz="1200" b="0" dirty="0">
                  <a:latin typeface="Aptos" panose="020B0004020202020204" pitchFamily="34" charset="0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ar-AE" sz="1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1200" smtClean="0"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m:rPr>
                            <m:nor/>
                          </m:rPr>
                          <a:rPr lang="en-GB" sz="1200" b="0" i="1">
                            <a:latin typeface="Aptos" panose="020B0004020202020204" pitchFamily="34" charset="0"/>
                          </a:rPr>
                          <m:t>source</m:t>
                        </m:r>
                      </m:sub>
                    </m:sSub>
                  </m:oMath>
                </a14:m>
                <a:r>
                  <a:rPr lang="ar-AE" sz="1200" dirty="0">
                    <a:latin typeface="Aptos" panose="020B0004020202020204" pitchFamily="34" charset="0"/>
                  </a:rPr>
                  <a:t>: </a:t>
                </a:r>
                <a:r>
                  <a:rPr lang="en-GB" sz="1200" dirty="0">
                    <a:latin typeface="Aptos" panose="020B0004020202020204" pitchFamily="34" charset="0"/>
                  </a:rPr>
                  <a:t>total photon flux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GB" sz="12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ar-AE" sz="12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ar-AE" sz="120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</m:oMath>
                </a14:m>
                <a:r>
                  <a:rPr lang="ar-AE" sz="1200" dirty="0">
                    <a:latin typeface="Aptos" panose="020B0004020202020204" pitchFamily="34" charset="0"/>
                  </a:rPr>
                  <a:t>: </a:t>
                </a:r>
                <a:r>
                  <a:rPr lang="en-GB" sz="1200" dirty="0">
                    <a:latin typeface="Aptos" panose="020B0004020202020204" pitchFamily="34" charset="0"/>
                  </a:rPr>
                  <a:t>normalized spectral distribution at energy </a:t>
                </a:r>
                <a14:m>
                  <m:oMath xmlns:m="http://schemas.openxmlformats.org/officeDocument/2006/math">
                    <m:r>
                      <a:rPr lang="en-GB" sz="1200" i="1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endParaRPr lang="en-GB" sz="1200" dirty="0">
                  <a:latin typeface="Aptos" panose="020B0004020202020204" pitchFamily="34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E0D59C6-7906-6ABB-E9FE-3E6536ADB1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264" y="1079045"/>
                <a:ext cx="4635821" cy="1391920"/>
              </a:xfrm>
              <a:prstGeom prst="rect">
                <a:avLst/>
              </a:prstGeom>
              <a:blipFill>
                <a:blip r:embed="rId2"/>
                <a:stretch>
                  <a:fillRect b="-18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1A20347-68D3-C10E-C32D-59FA803B72A4}"/>
                  </a:ext>
                </a:extLst>
              </p:cNvPr>
              <p:cNvSpPr txBox="1"/>
              <p:nvPr/>
            </p:nvSpPr>
            <p:spPr>
              <a:xfrm>
                <a:off x="599243" y="2747146"/>
                <a:ext cx="4635821" cy="17543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buNone/>
                </a:pPr>
                <a:r>
                  <a:rPr lang="en-GB" sz="1200" b="1" dirty="0">
                    <a:latin typeface="Aptos" panose="020B0004020202020204" pitchFamily="34" charset="0"/>
                  </a:rPr>
                  <a:t>2. Aluminum Filtration (2 mm Al)</a:t>
                </a:r>
              </a:p>
              <a:p>
                <a:pPr>
                  <a:buNone/>
                </a:pPr>
                <a:r>
                  <a:rPr lang="en-GB" sz="1200" dirty="0">
                    <a:latin typeface="Aptos" panose="020B0004020202020204" pitchFamily="34" charset="0"/>
                  </a:rPr>
                  <a:t>The tungsten X-ray spectrum is filtered by </a:t>
                </a:r>
                <a:r>
                  <a:rPr lang="en-GB" sz="1200" b="1" dirty="0">
                    <a:latin typeface="Aptos" panose="020B0004020202020204" pitchFamily="34" charset="0"/>
                  </a:rPr>
                  <a:t>2 mm of aluminum</a:t>
                </a:r>
                <a:r>
                  <a:rPr lang="en-GB" sz="1200" dirty="0">
                    <a:latin typeface="Aptos" panose="020B0004020202020204" pitchFamily="34" charset="0"/>
                  </a:rPr>
                  <a:t>, </a:t>
                </a:r>
              </a:p>
              <a:p>
                <a:pPr>
                  <a:buNone/>
                </a:pPr>
                <a:r>
                  <a:rPr lang="en-GB" sz="1200" dirty="0">
                    <a:latin typeface="Aptos" panose="020B0004020202020204" pitchFamily="34" charset="0"/>
                  </a:rPr>
                  <a:t>which absorbs part of the low-energy photons.</a:t>
                </a:r>
              </a:p>
              <a:p>
                <a:pPr>
                  <a:buNone/>
                </a:pPr>
                <a:endParaRPr lang="en-GB" sz="1200" dirty="0">
                  <a:latin typeface="Aptos" panose="020B0004020202020204" pitchFamily="34" charset="0"/>
                </a:endParaRPr>
              </a:p>
              <a:p>
                <a:pPr>
                  <a:buNone/>
                </a:pPr>
                <a:r>
                  <a:rPr lang="it-IT" sz="1200" dirty="0">
                    <a:latin typeface="Aptos" panose="020B0004020202020204" pitchFamily="34" charset="0"/>
                  </a:rPr>
                  <a:t>	</a:t>
                </a:r>
                <a:r>
                  <a:rPr lang="el-GR" sz="1200" dirty="0">
                    <a:latin typeface="Aptos" panose="020B0004020202020204" pitchFamily="34" charset="0"/>
                  </a:rPr>
                  <a:t>Φ</a:t>
                </a:r>
                <a:r>
                  <a:rPr lang="en-GB" sz="1200" baseline="-25000" dirty="0">
                    <a:latin typeface="Aptos" panose="020B0004020202020204" pitchFamily="34" charset="0"/>
                  </a:rPr>
                  <a:t>filtered</a:t>
                </a:r>
                <a:r>
                  <a:rPr lang="en-GB" sz="1200" dirty="0">
                    <a:latin typeface="Aptos" panose="020B0004020202020204" pitchFamily="34" charset="0"/>
                  </a:rPr>
                  <a:t>​(E)=</a:t>
                </a:r>
                <a:r>
                  <a:rPr lang="el-GR" sz="1200" dirty="0">
                    <a:latin typeface="Aptos" panose="020B0004020202020204" pitchFamily="34" charset="0"/>
                  </a:rPr>
                  <a:t>Φ</a:t>
                </a:r>
                <a:r>
                  <a:rPr lang="en-GB" sz="1200" baseline="-25000" dirty="0">
                    <a:latin typeface="Aptos" panose="020B0004020202020204" pitchFamily="34" charset="0"/>
                  </a:rPr>
                  <a:t>surface​</a:t>
                </a:r>
                <a:r>
                  <a:rPr lang="en-GB" sz="1200" dirty="0">
                    <a:latin typeface="Aptos" panose="020B0004020202020204" pitchFamily="34" charset="0"/>
                  </a:rPr>
                  <a:t>(E)⋅exp[−</a:t>
                </a:r>
                <a:r>
                  <a:rPr lang="el-GR" sz="1200" dirty="0">
                    <a:latin typeface="Aptos" panose="020B0004020202020204" pitchFamily="34" charset="0"/>
                  </a:rPr>
                  <a:t>μ</a:t>
                </a:r>
                <a:r>
                  <a:rPr lang="en-GB" sz="1200" baseline="-25000" dirty="0">
                    <a:latin typeface="Aptos" panose="020B0004020202020204" pitchFamily="34" charset="0"/>
                  </a:rPr>
                  <a:t>Al</a:t>
                </a:r>
                <a:r>
                  <a:rPr lang="en-GB" sz="1200" dirty="0">
                    <a:latin typeface="Aptos" panose="020B0004020202020204" pitchFamily="34" charset="0"/>
                  </a:rPr>
                  <a:t>​(E)⋅t</a:t>
                </a:r>
                <a:r>
                  <a:rPr lang="en-GB" sz="1200" baseline="-25000" dirty="0">
                    <a:latin typeface="Aptos" panose="020B0004020202020204" pitchFamily="34" charset="0"/>
                  </a:rPr>
                  <a:t>Al</a:t>
                </a:r>
                <a:r>
                  <a:rPr lang="en-GB" sz="1200" dirty="0">
                    <a:latin typeface="Aptos" panose="020B0004020202020204" pitchFamily="34" charset="0"/>
                  </a:rPr>
                  <a:t>​]</a:t>
                </a:r>
              </a:p>
              <a:p>
                <a:pPr>
                  <a:buNone/>
                </a:pPr>
                <a:endParaRPr lang="en-GB" sz="1200" dirty="0">
                  <a:latin typeface="Aptos" panose="020B0004020202020204" pitchFamily="34" charset="0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ar-AE" sz="1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120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ar-AE" sz="1200" i="1" smtClean="0">
                            <a:latin typeface="Cambria Math" panose="02040503050406030204" pitchFamily="18" charset="0"/>
                          </a:rPr>
                          <m:t>𝐴𝑙</m:t>
                        </m:r>
                      </m:sub>
                    </m:sSub>
                    <m:d>
                      <m:dPr>
                        <m:ctrlPr>
                          <a:rPr lang="ar-AE" sz="12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ar-AE" sz="120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</m:oMath>
                </a14:m>
                <a:r>
                  <a:rPr lang="ar-AE" sz="1200" dirty="0">
                    <a:latin typeface="Aptos" panose="020B0004020202020204" pitchFamily="34" charset="0"/>
                  </a:rPr>
                  <a:t>: </a:t>
                </a:r>
                <a:r>
                  <a:rPr lang="en-GB" sz="1200" dirty="0">
                    <a:latin typeface="Aptos" panose="020B0004020202020204" pitchFamily="34" charset="0"/>
                  </a:rPr>
                  <a:t>mass attenuation coefficient of aluminum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ar-AE" sz="1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120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ar-AE" sz="1200" i="1" smtClean="0">
                            <a:latin typeface="Cambria Math" panose="02040503050406030204" pitchFamily="18" charset="0"/>
                          </a:rPr>
                          <m:t>𝐴𝑙</m:t>
                        </m:r>
                      </m:sub>
                    </m:sSub>
                  </m:oMath>
                </a14:m>
                <a:r>
                  <a:rPr lang="ar-AE" sz="1200" dirty="0">
                    <a:latin typeface="Aptos" panose="020B0004020202020204" pitchFamily="34" charset="0"/>
                  </a:rPr>
                  <a:t>: </a:t>
                </a:r>
                <a:r>
                  <a:rPr lang="en-GB" sz="1200" dirty="0">
                    <a:latin typeface="Aptos" panose="020B0004020202020204" pitchFamily="34" charset="0"/>
                  </a:rPr>
                  <a:t>aluminum thickness (cm)</a:t>
                </a:r>
                <a:br>
                  <a:rPr lang="en-GB" sz="1200" dirty="0">
                    <a:latin typeface="Aptos" panose="020B0004020202020204" pitchFamily="34" charset="0"/>
                  </a:rPr>
                </a:br>
                <a:r>
                  <a:rPr lang="en-GB" sz="1200" dirty="0">
                    <a:latin typeface="Aptos" panose="020B0004020202020204" pitchFamily="34" charset="0"/>
                  </a:rPr>
                  <a:t> This filtering is computed using the </a:t>
                </a:r>
                <a:r>
                  <a:rPr lang="en-GB" sz="1200" b="1" dirty="0">
                    <a:latin typeface="Aptos" panose="020B0004020202020204" pitchFamily="34" charset="0"/>
                  </a:rPr>
                  <a:t>xpecgen</a:t>
                </a:r>
                <a:r>
                  <a:rPr lang="en-GB" sz="1200" dirty="0">
                    <a:latin typeface="Aptos" panose="020B0004020202020204" pitchFamily="34" charset="0"/>
                  </a:rPr>
                  <a:t> library.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1A20347-68D3-C10E-C32D-59FA803B72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243" y="2747146"/>
                <a:ext cx="4635821" cy="1754326"/>
              </a:xfrm>
              <a:prstGeom prst="rect">
                <a:avLst/>
              </a:prstGeom>
              <a:blipFill>
                <a:blip r:embed="rId3"/>
                <a:stretch>
                  <a:fillRect b="-1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9D66C03-B54F-8C98-B170-0D9EAFC24345}"/>
                  </a:ext>
                </a:extLst>
              </p:cNvPr>
              <p:cNvSpPr txBox="1"/>
              <p:nvPr/>
            </p:nvSpPr>
            <p:spPr>
              <a:xfrm>
                <a:off x="599243" y="5074130"/>
                <a:ext cx="5002567" cy="13196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buNone/>
                </a:pPr>
                <a:r>
                  <a:rPr lang="en-GB" sz="1200" b="1" dirty="0">
                    <a:latin typeface="Aptos" panose="020B0004020202020204" pitchFamily="34" charset="0"/>
                  </a:rPr>
                  <a:t>3. Geometric Attenuation (Distance Effect)</a:t>
                </a:r>
              </a:p>
              <a:p>
                <a:pPr>
                  <a:buNone/>
                </a:pPr>
                <a:r>
                  <a:rPr lang="en-GB" sz="1200" dirty="0">
                    <a:latin typeface="Aptos" panose="020B0004020202020204" pitchFamily="34" charset="0"/>
                  </a:rPr>
                  <a:t>As the X-rays travel through air, the intensity decreases with distance:</a:t>
                </a:r>
                <a:br>
                  <a:rPr lang="en-GB" sz="1200" dirty="0">
                    <a:latin typeface="Aptos" panose="020B0004020202020204" pitchFamily="34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1200">
                              <a:latin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GB" sz="1200" b="0" i="1">
                              <a:latin typeface="Aptos" panose="020B0004020202020204" pitchFamily="34" charset="0"/>
                            </a:rPr>
                            <m:t>geom</m:t>
                          </m:r>
                        </m:sub>
                      </m:sSub>
                      <m:d>
                        <m:dPr>
                          <m:sepChr m:val=","/>
                          <m:ctrlPr>
                            <a:rPr lang="ar-AE" sz="12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 sz="1200" b="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e>
                          <m:r>
                            <a:rPr lang="ar-AE" sz="1200" b="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ar-AE" sz="1200" b="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ar-AE" sz="1200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ar-AE" sz="1200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sz="1200" b="0" i="0">
                                  <a:latin typeface="Cambria Math" panose="02040503050406030204" pitchFamily="18" charset="0"/>
                                </a:rPr>
                                <m:t>Φ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GB" sz="1200" b="0" i="1">
                                  <a:latin typeface="Aptos" panose="020B0004020202020204" pitchFamily="34" charset="0"/>
                                </a:rPr>
                                <m:t>filtered</m:t>
                              </m:r>
                            </m:sub>
                          </m:sSub>
                          <m:d>
                            <m:dPr>
                              <m:ctrlPr>
                                <a:rPr lang="ar-AE" sz="1200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ar-AE" sz="1200" b="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d>
                        </m:num>
                        <m:den>
                          <m:r>
                            <a:rPr lang="ar-AE" sz="1200" b="0" i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ar-AE" sz="1200" b="0" i="1">
                              <a:latin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endChr m:val=""/>
                              <m:ctrlPr>
                                <a:rPr lang="ar-AE" sz="1200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ar-AE" sz="1200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ar-AE" sz="1200" b="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ar-AE" sz="1200" b="0" i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ar-AE" sz="1200" b="0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ar-AE" sz="1200" b="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sSup>
                                <m:sSupPr>
                                  <m:ctrlPr>
                                    <a:rPr lang="ar-AE" sz="1200" b="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"/>
                                      <m:endChr m:val=""/>
                                      <m:ctrlPr>
                                        <a:rPr lang="ar-AE" sz="12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ar-AE" sz="1200" b="0" i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ar-AE" sz="1200" b="0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den>
                      </m:f>
                    </m:oMath>
                  </m:oMathPara>
                </a14:m>
                <a:endParaRPr lang="ar-AE" sz="1200" b="0" dirty="0">
                  <a:latin typeface="Aptos" panose="020B0004020202020204" pitchFamily="34" charset="0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ar-AE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12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ar-AE" sz="1200" i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ar-AE" sz="1200" dirty="0">
                    <a:latin typeface="Aptos" panose="020B0004020202020204" pitchFamily="34" charset="0"/>
                  </a:rPr>
                  <a:t>: </a:t>
                </a:r>
                <a:r>
                  <a:rPr lang="en-GB" sz="1200" dirty="0">
                    <a:latin typeface="Aptos" panose="020B0004020202020204" pitchFamily="34" charset="0"/>
                  </a:rPr>
                  <a:t>source-to-detector distance (cm)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GB" sz="1200" i="1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GB" sz="1200" dirty="0">
                    <a:latin typeface="Aptos" panose="020B0004020202020204" pitchFamily="34" charset="0"/>
                  </a:rPr>
                  <a:t>: depth inside the detector (cm)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9D66C03-B54F-8C98-B170-0D9EAFC243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243" y="5074130"/>
                <a:ext cx="5002567" cy="1319657"/>
              </a:xfrm>
              <a:prstGeom prst="rect">
                <a:avLst/>
              </a:prstGeom>
              <a:blipFill>
                <a:blip r:embed="rId4"/>
                <a:stretch>
                  <a:fillRect b="-352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07D8B5C-7D03-C38C-AD50-BE1258E2F27E}"/>
                  </a:ext>
                </a:extLst>
              </p:cNvPr>
              <p:cNvSpPr txBox="1"/>
              <p:nvPr/>
            </p:nvSpPr>
            <p:spPr>
              <a:xfrm>
                <a:off x="5987989" y="999183"/>
                <a:ext cx="5407979" cy="15395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1200" b="1" dirty="0"/>
                  <a:t>4. Absorption in a Thin Pixel Layer</a:t>
                </a:r>
              </a:p>
              <a:p>
                <a:r>
                  <a:rPr lang="en-GB" sz="1200" dirty="0"/>
                  <a:t>Number of absorbed photons depends on:</a:t>
                </a:r>
              </a:p>
              <a:p>
                <a:pPr lvl="1"/>
                <a:r>
                  <a:rPr lang="en-GB" sz="1200" dirty="0"/>
                  <a:t>Incident photon flux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1200"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m:rPr>
                            <m:nor/>
                          </m:rPr>
                          <a:rPr lang="en-GB" sz="1200" i="1"/>
                          <m:t>geom</m:t>
                        </m:r>
                      </m:sub>
                    </m:sSub>
                    <m:d>
                      <m:dPr>
                        <m:sepChr m:val=","/>
                        <m:ctrlPr>
                          <a:rPr lang="ar-AE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ar-AE" sz="12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e>
                        <m:r>
                          <a:rPr lang="ar-AE" sz="12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endParaRPr lang="ar-AE" sz="1200" dirty="0"/>
              </a:p>
              <a:p>
                <a:pPr lvl="1"/>
                <a:r>
                  <a:rPr lang="en-GB" sz="1200" dirty="0"/>
                  <a:t>Silicon attenuation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1200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m:rPr>
                            <m:nor/>
                          </m:rPr>
                          <a:rPr lang="en-GB" sz="1200" i="1"/>
                          <m:t>Si</m:t>
                        </m:r>
                      </m:sub>
                    </m:sSub>
                    <m:d>
                      <m:dPr>
                        <m:ctrlPr>
                          <a:rPr lang="ar-AE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ar-AE" sz="12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</m:oMath>
                </a14:m>
                <a:endParaRPr lang="ar-AE" sz="1200" dirty="0"/>
              </a:p>
              <a:p>
                <a:pPr lvl="1"/>
                <a:r>
                  <a:rPr lang="en-GB" sz="1200" dirty="0"/>
                  <a:t>Pixel thickness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200">
                        <a:latin typeface="Cambria Math" panose="02040503050406030204" pitchFamily="18" charset="0"/>
                      </a:rPr>
                      <m:t>Δ</m:t>
                    </m:r>
                    <m:r>
                      <a:rPr lang="el-GR" sz="12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l-GR" sz="1200" dirty="0"/>
                  <a:t>&amp; </a:t>
                </a:r>
                <a:r>
                  <a:rPr lang="en-GB" sz="1200" dirty="0"/>
                  <a:t>pixel area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12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m:rPr>
                            <m:nor/>
                          </m:rPr>
                          <a:rPr lang="en-GB" sz="1200" i="1"/>
                          <m:t>pixel</m:t>
                        </m:r>
                      </m:sub>
                    </m:sSub>
                  </m:oMath>
                </a14:m>
                <a:endParaRPr lang="ar-AE" sz="1200" dirty="0"/>
              </a:p>
              <a:p>
                <a:r>
                  <a:rPr lang="en-GB" sz="1200" dirty="0"/>
                  <a:t>Equation: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120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GB" sz="1200" i="1"/>
                            <m:t>abs</m:t>
                          </m:r>
                        </m:sub>
                      </m:sSub>
                      <m:d>
                        <m:dPr>
                          <m:sepChr m:val=","/>
                          <m:ctrlPr>
                            <a:rPr lang="ar-AE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 sz="12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e>
                          <m:r>
                            <a:rPr lang="ar-AE" sz="12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ar-AE" sz="120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ar-AE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1200">
                              <a:latin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GB" sz="1200" i="1"/>
                            <m:t>geom</m:t>
                          </m:r>
                        </m:sub>
                      </m:sSub>
                      <m:d>
                        <m:dPr>
                          <m:sepChr m:val=","/>
                          <m:ctrlPr>
                            <a:rPr lang="ar-AE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 sz="12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e>
                          <m:r>
                            <a:rPr lang="ar-AE" sz="12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ar-AE" sz="1200"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ar-AE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 sz="1200">
                              <a:latin typeface="Cambria Math" panose="02040503050406030204" pitchFamily="18" charset="0"/>
                            </a:rPr>
                            <m:t>1−</m:t>
                          </m:r>
                          <m:sSup>
                            <m:sSupPr>
                              <m:ctrlPr>
                                <a:rPr lang="ar-AE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ar-AE" sz="12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ar-AE" sz="120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ar-AE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ar-AE" sz="1200" i="1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m:rPr>
                                      <m:nor/>
                                    </m:rPr>
                                    <a:rPr lang="en-GB" sz="1200" i="1"/>
                                    <m:t>Si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ar-AE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ar-AE" sz="1200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</m:d>
                              <m:r>
                                <m:rPr>
                                  <m:sty m:val="p"/>
                                </m:rPr>
                                <a:rPr lang="el-GR" sz="120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l-GR" sz="1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e>
                      </m:d>
                      <m:r>
                        <a:rPr lang="ar-AE" sz="1200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ar-AE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12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GB" sz="1200" i="1"/>
                            <m:t>pixel</m:t>
                          </m:r>
                        </m:sub>
                      </m:sSub>
                    </m:oMath>
                  </m:oMathPara>
                </a14:m>
                <a:endParaRPr lang="ar-AE" sz="1200" b="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07D8B5C-7D03-C38C-AD50-BE1258E2F2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7989" y="999183"/>
                <a:ext cx="5407979" cy="153952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41CC68B-5E50-B6FE-93C1-0ED5A5801135}"/>
                  </a:ext>
                </a:extLst>
              </p:cNvPr>
              <p:cNvSpPr txBox="1"/>
              <p:nvPr/>
            </p:nvSpPr>
            <p:spPr>
              <a:xfrm>
                <a:off x="5982071" y="2794476"/>
                <a:ext cx="6098958" cy="13730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buFont typeface="Arial" panose="020B0604020202020204" pitchFamily="34" charset="0"/>
                  <a:buChar char="•"/>
                </a:pPr>
                <a:r>
                  <a:rPr lang="en-GB" sz="1200" b="1" dirty="0"/>
                  <a:t>Flux at Pixel Front:</a:t>
                </a:r>
                <a:br>
                  <a:rPr lang="en-GB" sz="1200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ar-AE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1200"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m:rPr>
                            <m:nor/>
                          </m:rPr>
                          <a:rPr lang="en-GB" sz="1200" b="0" i="1">
                            <a:latin typeface="Cambria Math" panose="02040503050406030204" pitchFamily="18" charset="0"/>
                          </a:rPr>
                          <m:t>geom</m:t>
                        </m:r>
                      </m:sub>
                    </m:sSub>
                    <m:d>
                      <m:dPr>
                        <m:sepChr m:val=","/>
                        <m:ctrlPr>
                          <a:rPr lang="ar-AE" sz="1200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ar-AE" sz="1200" b="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e>
                        <m:r>
                          <a:rPr lang="ar-AE" sz="1200" b="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ar-AE" sz="1200" b="0" i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GB" sz="1200" b="0" i="1">
                        <a:latin typeface="Cambria Math" panose="02040503050406030204" pitchFamily="18" charset="0"/>
                      </a:rPr>
                      <m:t>Incident</m:t>
                    </m:r>
                    <m:r>
                      <m:rPr>
                        <m:nor/>
                      </m:rPr>
                      <a:rPr lang="en-GB" sz="1200" b="0" i="1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GB" sz="1200" b="0" i="1">
                        <a:latin typeface="Cambria Math" panose="02040503050406030204" pitchFamily="18" charset="0"/>
                      </a:rPr>
                      <m:t>flux</m:t>
                    </m:r>
                    <m:r>
                      <m:rPr>
                        <m:nor/>
                      </m:rPr>
                      <a:rPr lang="en-GB" sz="1200" b="0" i="1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GB" sz="1200" b="0" i="1">
                        <a:latin typeface="Cambria Math" panose="02040503050406030204" pitchFamily="18" charset="0"/>
                      </a:rPr>
                      <m:t>after</m:t>
                    </m:r>
                    <m:r>
                      <m:rPr>
                        <m:nor/>
                      </m:rPr>
                      <a:rPr lang="en-GB" sz="1200" b="0" i="1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GB" sz="1200" b="0" i="1">
                        <a:latin typeface="Cambria Math" panose="02040503050406030204" pitchFamily="18" charset="0"/>
                      </a:rPr>
                      <m:t>geometric</m:t>
                    </m:r>
                    <m:r>
                      <m:rPr>
                        <m:nor/>
                      </m:rPr>
                      <a:rPr lang="en-GB" sz="1200" b="0" i="1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GB" sz="1200" b="0" i="1">
                        <a:latin typeface="Cambria Math" panose="02040503050406030204" pitchFamily="18" charset="0"/>
                      </a:rPr>
                      <m:t>spreading</m:t>
                    </m:r>
                    <m:r>
                      <m:rPr>
                        <m:nor/>
                      </m:rPr>
                      <a:rPr lang="en-GB" sz="1200" b="0" i="1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GB" sz="1200" b="0" i="1">
                        <a:latin typeface="Cambria Math" panose="02040503050406030204" pitchFamily="18" charset="0"/>
                      </a:rPr>
                      <m:t>and</m:t>
                    </m:r>
                    <m:r>
                      <m:rPr>
                        <m:nor/>
                      </m:rPr>
                      <a:rPr lang="en-GB" sz="1200" b="0" i="1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GB" sz="1200" b="0" i="1">
                        <a:latin typeface="Cambria Math" panose="02040503050406030204" pitchFamily="18" charset="0"/>
                      </a:rPr>
                      <m:t>absorption</m:t>
                    </m:r>
                    <m:r>
                      <m:rPr>
                        <m:nor/>
                      </m:rPr>
                      <a:rPr lang="en-GB" sz="1200" b="0" i="1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GB" sz="1200" b="0" i="1">
                        <a:latin typeface="Cambria Math" panose="02040503050406030204" pitchFamily="18" charset="0"/>
                      </a:rPr>
                      <m:t>up</m:t>
                    </m:r>
                    <m:r>
                      <m:rPr>
                        <m:nor/>
                      </m:rPr>
                      <a:rPr lang="en-GB" sz="1200" b="0" i="1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GB" sz="1200" b="0" i="1">
                        <a:latin typeface="Cambria Math" panose="02040503050406030204" pitchFamily="18" charset="0"/>
                      </a:rPr>
                      <m:t>to</m:t>
                    </m:r>
                    <m:r>
                      <m:rPr>
                        <m:nor/>
                      </m:rPr>
                      <a:rPr lang="en-GB" sz="1200" b="0" i="1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GB" sz="1200" b="0" i="1">
                        <a:latin typeface="Cambria Math" panose="02040503050406030204" pitchFamily="18" charset="0"/>
                      </a:rPr>
                      <m:t>depth</m:t>
                    </m:r>
                    <m:r>
                      <m:rPr>
                        <m:nor/>
                      </m:rPr>
                      <a:rPr lang="en-GB" sz="1200" b="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1200" b="0" i="1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br>
                  <a:rPr lang="en-GB" sz="1200" dirty="0"/>
                </a:br>
                <a14:m>
                  <m:oMath xmlns:m="http://schemas.openxmlformats.org/officeDocument/2006/math">
                    <m:r>
                      <a:rPr lang="en-GB" sz="1200">
                        <a:latin typeface="Cambria Math" panose="02040503050406030204" pitchFamily="18" charset="0"/>
                      </a:rPr>
                      <m:t>⇒</m:t>
                    </m:r>
                    <m:sSub>
                      <m:sSubPr>
                        <m:ctrlPr>
                          <a:rPr lang="ar-AE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1200" i="0"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m:rPr>
                            <m:nor/>
                          </m:rPr>
                          <a:rPr lang="en-GB" sz="1200" b="0" i="1">
                            <a:latin typeface="Cambria Math" panose="02040503050406030204" pitchFamily="18" charset="0"/>
                          </a:rPr>
                          <m:t>geom</m:t>
                        </m:r>
                      </m:sub>
                    </m:sSub>
                    <m:d>
                      <m:dPr>
                        <m:sepChr m:val=","/>
                        <m:ctrlPr>
                          <a:rPr lang="ar-AE" sz="1200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ar-AE" sz="1200" b="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e>
                        <m:r>
                          <a:rPr lang="ar-AE" sz="1200" b="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ar-AE" sz="1200" b="0" i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ar-AE" sz="12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1200" b="0" i="0"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ar-AE" sz="1200" b="0" i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ar-AE" sz="1200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ar-AE" sz="1200" b="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  <m:sSup>
                      <m:sSupPr>
                        <m:ctrlPr>
                          <a:rPr lang="ar-AE" sz="1200" b="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ar-AE" sz="1200" b="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ar-AE" sz="1200" b="0" i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ar-AE" sz="1200" b="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ar-AE" sz="1200" b="0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m:rPr>
                                <m:nor/>
                              </m:rPr>
                              <a:rPr lang="en-GB" sz="1200" b="0" i="1">
                                <a:latin typeface="Cambria Math" panose="02040503050406030204" pitchFamily="18" charset="0"/>
                              </a:rPr>
                              <m:t>Si</m:t>
                            </m:r>
                          </m:sub>
                        </m:sSub>
                        <m:d>
                          <m:dPr>
                            <m:ctrlPr>
                              <a:rPr lang="ar-AE" sz="1200" b="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ar-AE" sz="1200" b="0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</m:d>
                        <m:r>
                          <a:rPr lang="ar-AE" sz="1200" b="0" i="1">
                            <a:latin typeface="Cambria Math" panose="02040503050406030204" pitchFamily="18" charset="0"/>
                          </a:rPr>
                          <m:t>𝑧</m:t>
                        </m:r>
                      </m:sup>
                    </m:sSup>
                  </m:oMath>
                </a14:m>
                <a:endParaRPr lang="ar-AE" sz="1200" dirty="0"/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GB" sz="1200" dirty="0"/>
                  <a:t>Total counts per pixel:</a:t>
                </a: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120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GB" sz="1200" b="0" i="1">
                              <a:latin typeface="Cambria Math" panose="02040503050406030204" pitchFamily="18" charset="0"/>
                            </a:rPr>
                            <m:t>pixel</m:t>
                          </m:r>
                        </m:sub>
                      </m:sSub>
                      <m:d>
                        <m:dPr>
                          <m:ctrlPr>
                            <a:rPr lang="ar-AE" sz="12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 sz="1200" b="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ar-AE" sz="1200" b="0" i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grow m:val="on"/>
                          <m:supHide m:val="on"/>
                          <m:ctrlPr>
                            <a:rPr lang="ar-AE" sz="1200" b="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ar-AE" sz="1200" b="0" i="1">
                              <a:latin typeface="Cambria Math" panose="02040503050406030204" pitchFamily="18" charset="0"/>
                            </a:rPr>
                            <m:t>𝐸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ar-AE" sz="1200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sz="1200" b="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GB" sz="1200" b="0" i="1">
                                  <a:latin typeface="Cambria Math" panose="02040503050406030204" pitchFamily="18" charset="0"/>
                                </a:rPr>
                                <m:t>abs</m:t>
                              </m:r>
                            </m:sub>
                          </m:sSub>
                        </m:e>
                      </m:nary>
                      <m:d>
                        <m:dPr>
                          <m:sepChr m:val=","/>
                          <m:ctrlPr>
                            <a:rPr lang="ar-AE" sz="12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 sz="1200" b="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e>
                          <m:r>
                            <a:rPr lang="ar-AE" sz="1200" b="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ar-AE" sz="1200" b="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41CC68B-5E50-B6FE-93C1-0ED5A58011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2071" y="2794476"/>
                <a:ext cx="6098958" cy="1373068"/>
              </a:xfrm>
              <a:prstGeom prst="rect">
                <a:avLst/>
              </a:prstGeom>
              <a:blipFill>
                <a:blip r:embed="rId6"/>
                <a:stretch>
                  <a:fillRect b="-6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A93C93B-6F3F-798A-ED61-6A8A9904213E}"/>
                  </a:ext>
                </a:extLst>
              </p:cNvPr>
              <p:cNvSpPr txBox="1"/>
              <p:nvPr/>
            </p:nvSpPr>
            <p:spPr>
              <a:xfrm>
                <a:off x="5982071" y="4494740"/>
                <a:ext cx="6098958" cy="20249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buNone/>
                </a:pPr>
                <a:r>
                  <a:rPr lang="en-GB" sz="1200" b="1" dirty="0"/>
                  <a:t>4. Top-Illumination (Tilt) Contribution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GB" sz="1200" dirty="0"/>
                  <a:t>Why it happens: Detector tilt </a:t>
                </a:r>
                <a14:m>
                  <m:oMath xmlns:m="http://schemas.openxmlformats.org/officeDocument/2006/math">
                    <m:r>
                      <a:rPr lang="en-GB" sz="1200" b="0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GB" sz="1200" dirty="0"/>
                  <a:t>causes some photons to hit the top surface of pixels instead of the edges.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endParaRPr lang="en-GB" sz="1200" dirty="0"/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GB" sz="1200" dirty="0"/>
                  <a:t>Tilt counts: </a:t>
                </a:r>
                <a:r>
                  <a:rPr lang="en-GB" sz="1200" b="1" dirty="0"/>
                  <a:t>		</a:t>
                </a:r>
                <a:r>
                  <a:rPr lang="en-GB" sz="1200" dirty="0"/>
                  <a:t>N</a:t>
                </a:r>
                <a:r>
                  <a:rPr lang="en-GB" sz="1200" baseline="-25000" dirty="0"/>
                  <a:t>tilt</a:t>
                </a:r>
                <a:r>
                  <a:rPr lang="en-GB" sz="1200" dirty="0"/>
                  <a:t>​(z)∝sin(</a:t>
                </a:r>
                <a:r>
                  <a:rPr lang="el-GR" sz="1200" dirty="0"/>
                  <a:t>θ)</a:t>
                </a:r>
                <a:endParaRPr lang="it-IT" sz="1200" dirty="0"/>
              </a:p>
              <a:p>
                <a:endParaRPr lang="en-GB" sz="1200" dirty="0"/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GB" sz="1200" dirty="0"/>
                  <a:t>Final total counts including tilt:</a:t>
                </a: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120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GB" sz="1200" b="0" i="1">
                              <a:latin typeface="Cambria Math" panose="02040503050406030204" pitchFamily="18" charset="0"/>
                            </a:rPr>
                            <m:t>total</m:t>
                          </m:r>
                        </m:sub>
                      </m:sSub>
                      <m:d>
                        <m:dPr>
                          <m:ctrlPr>
                            <a:rPr lang="ar-AE" sz="12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 sz="1200" b="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ar-AE" sz="1200" b="0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ar-AE" sz="12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 sz="1200" b="0" i="0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ar-AE" sz="1200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sz="1200" b="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GB" sz="1200" b="0" i="1">
                                  <a:latin typeface="Cambria Math" panose="02040503050406030204" pitchFamily="18" charset="0"/>
                                </a:rPr>
                                <m:t>top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ar-AE" sz="12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1200" b="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GB" sz="1200" b="0" i="1">
                              <a:latin typeface="Cambria Math" panose="02040503050406030204" pitchFamily="18" charset="0"/>
                            </a:rPr>
                            <m:t>edge</m:t>
                          </m:r>
                          <m:r>
                            <m:rPr>
                              <m:nor/>
                            </m:rPr>
                            <a:rPr lang="en-GB" sz="1200" b="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nor/>
                            </m:rPr>
                            <a:rPr lang="en-GB" sz="1200" b="0" i="1">
                              <a:latin typeface="Cambria Math" panose="02040503050406030204" pitchFamily="18" charset="0"/>
                            </a:rPr>
                            <m:t>on</m:t>
                          </m:r>
                        </m:sub>
                      </m:sSub>
                      <m:d>
                        <m:dPr>
                          <m:ctrlPr>
                            <a:rPr lang="ar-AE" sz="12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 sz="1200" b="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ar-AE" sz="1200" b="0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ar-AE" sz="12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1200" b="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GB" sz="1200" b="0" i="1">
                              <a:latin typeface="Cambria Math" panose="02040503050406030204" pitchFamily="18" charset="0"/>
                            </a:rPr>
                            <m:t>top</m:t>
                          </m:r>
                        </m:sub>
                      </m:sSub>
                      <m:sSub>
                        <m:sSubPr>
                          <m:ctrlPr>
                            <a:rPr lang="ar-AE" sz="12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1200" b="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GB" sz="1200" b="0" i="1">
                              <a:latin typeface="Cambria Math" panose="02040503050406030204" pitchFamily="18" charset="0"/>
                            </a:rPr>
                            <m:t>tilt</m:t>
                          </m:r>
                        </m:sub>
                      </m:sSub>
                      <m:d>
                        <m:dPr>
                          <m:ctrlPr>
                            <a:rPr lang="ar-AE" sz="12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 sz="1200" b="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it-IT" sz="1200" b="0" dirty="0"/>
              </a:p>
              <a:p>
                <a:pPr>
                  <a:buNone/>
                </a:pPr>
                <a:endParaRPr lang="ar-AE" sz="1200" b="0" dirty="0"/>
              </a:p>
              <a:p>
                <a:pP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ar-AE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12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m:rPr>
                            <m:nor/>
                          </m:rPr>
                          <a:rPr lang="en-GB" sz="1200" b="0" i="1">
                            <a:latin typeface="Cambria Math" panose="02040503050406030204" pitchFamily="18" charset="0"/>
                          </a:rPr>
                          <m:t>top</m:t>
                        </m:r>
                      </m:sub>
                    </m:sSub>
                  </m:oMath>
                </a14:m>
                <a:r>
                  <a:rPr lang="ar-AE" sz="1200" dirty="0"/>
                  <a:t>= </a:t>
                </a:r>
                <a:r>
                  <a:rPr lang="en-GB" sz="1200" dirty="0"/>
                  <a:t>fraction of top-illumination contribution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A93C93B-6F3F-798A-ED61-6A8A990421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2071" y="4494740"/>
                <a:ext cx="6098958" cy="2024978"/>
              </a:xfrm>
              <a:prstGeom prst="rect">
                <a:avLst/>
              </a:prstGeom>
              <a:blipFill>
                <a:blip r:embed="rId7"/>
                <a:stretch>
                  <a:fillRect b="-6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655E5FB7-CD2A-58D3-2433-8D82006CA449}"/>
              </a:ext>
            </a:extLst>
          </p:cNvPr>
          <p:cNvSpPr txBox="1"/>
          <p:nvPr/>
        </p:nvSpPr>
        <p:spPr>
          <a:xfrm>
            <a:off x="3199660" y="261507"/>
            <a:ext cx="579268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000" b="1" dirty="0">
                <a:solidFill>
                  <a:srgbClr val="8D1280"/>
                </a:solidFill>
                <a:latin typeface="Aptos" panose="020B0004020202020204" pitchFamily="34" charset="0"/>
              </a:rPr>
              <a:t>X-ray Detector Signal Modelling</a:t>
            </a:r>
            <a:endParaRPr lang="en-US" sz="3000" b="1" dirty="0">
              <a:solidFill>
                <a:srgbClr val="8D1280"/>
              </a:solidFill>
              <a:latin typeface="Aptos" panose="020B0004020202020204" pitchFamily="34" charset="0"/>
            </a:endParaRPr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641C630F-86C6-5447-DCDE-1F38C06F77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68591"/>
            <a:ext cx="2743200" cy="365125"/>
          </a:xfrm>
        </p:spPr>
        <p:txBody>
          <a:bodyPr/>
          <a:lstStyle/>
          <a:p>
            <a:fld id="{73587825-BD42-EE47-BE00-F54482786A15}" type="slidenum">
              <a:rPr lang="en-US" smtClean="0"/>
              <a:t>5</a:t>
            </a:fld>
            <a:endParaRPr lang="en-US" dirty="0"/>
          </a:p>
        </p:txBody>
      </p:sp>
      <p:sp>
        <p:nvSpPr>
          <p:cNvPr id="26" name="Date Placeholder 25">
            <a:extLst>
              <a:ext uri="{FF2B5EF4-FFF2-40B4-BE49-F238E27FC236}">
                <a16:creationId xmlns:a16="http://schemas.microsoft.com/office/drawing/2014/main" id="{B5714253-AC51-065F-C5B5-B7980ECDC44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127986" y="6594527"/>
            <a:ext cx="2743200" cy="365125"/>
          </a:xfrm>
        </p:spPr>
        <p:txBody>
          <a:bodyPr/>
          <a:lstStyle/>
          <a:p>
            <a:fld id="{AA9F842D-F72F-FB4A-B60D-6BEB8BBC7238}" type="datetime1">
              <a:rPr lang="en-GB" smtClean="0"/>
              <a:t>25/11/2025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12120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>
            <a:extLst>
              <a:ext uri="{FF2B5EF4-FFF2-40B4-BE49-F238E27FC236}">
                <a16:creationId xmlns:a16="http://schemas.microsoft.com/office/drawing/2014/main" id="{082C843D-B213-2BCE-52C4-20314FDAA6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4" t="22019" r="12487" b="37134"/>
          <a:stretch>
            <a:fillRect/>
          </a:stretch>
        </p:blipFill>
        <p:spPr bwMode="auto">
          <a:xfrm>
            <a:off x="679100" y="3543381"/>
            <a:ext cx="3950135" cy="3083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74B13C25-D358-5139-D09A-7F0A420264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02" t="5009" r="11266" b="43133"/>
          <a:stretch>
            <a:fillRect/>
          </a:stretch>
        </p:blipFill>
        <p:spPr bwMode="auto">
          <a:xfrm>
            <a:off x="7217545" y="3164879"/>
            <a:ext cx="3660405" cy="3462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>
            <a:extLst>
              <a:ext uri="{FF2B5EF4-FFF2-40B4-BE49-F238E27FC236}">
                <a16:creationId xmlns:a16="http://schemas.microsoft.com/office/drawing/2014/main" id="{FEB71FF2-DF1A-014C-D7F5-F98FF00324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07" t="3579" r="8607" b="62518"/>
          <a:stretch>
            <a:fillRect/>
          </a:stretch>
        </p:blipFill>
        <p:spPr bwMode="auto">
          <a:xfrm>
            <a:off x="6689918" y="771828"/>
            <a:ext cx="4349811" cy="2325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A1E400A-9586-F6C2-1B4E-7CBEE8127E79}"/>
              </a:ext>
            </a:extLst>
          </p:cNvPr>
          <p:cNvSpPr txBox="1"/>
          <p:nvPr/>
        </p:nvSpPr>
        <p:spPr>
          <a:xfrm>
            <a:off x="2041124" y="119609"/>
            <a:ext cx="8109751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000" b="1" dirty="0">
                <a:solidFill>
                  <a:srgbClr val="8D1280"/>
                </a:solidFill>
                <a:latin typeface="Aptos" panose="020B0004020202020204" pitchFamily="34" charset="0"/>
              </a:rPr>
              <a:t>Acquisition Parameters and Data Processing</a:t>
            </a:r>
            <a:endParaRPr lang="en-US" sz="3000" b="1" dirty="0">
              <a:solidFill>
                <a:srgbClr val="8D1280"/>
              </a:solidFill>
              <a:latin typeface="Aptos" panose="020B00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C6F23D-759B-BE2B-546A-7BDACB744449}"/>
              </a:ext>
            </a:extLst>
          </p:cNvPr>
          <p:cNvSpPr txBox="1"/>
          <p:nvPr/>
        </p:nvSpPr>
        <p:spPr>
          <a:xfrm>
            <a:off x="341791" y="996772"/>
            <a:ext cx="609895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500" dirty="0"/>
              <a:t>X-ray tube voltage (kV): Scans performed at multiple voltages ranging from 40 kV to 140 kV.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27EFD8-563F-72D6-4695-2053214E0401}"/>
              </a:ext>
            </a:extLst>
          </p:cNvPr>
          <p:cNvSpPr txBox="1"/>
          <p:nvPr/>
        </p:nvSpPr>
        <p:spPr>
          <a:xfrm>
            <a:off x="341791" y="1550770"/>
            <a:ext cx="6098958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sz="1500" dirty="0"/>
              <a:t>Tube current: Fixed at 40 µA for all acquisitions.</a:t>
            </a:r>
            <a:endParaRPr lang="en-US" sz="15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70142DE-55FA-A907-B22F-50B61A4D55E0}"/>
              </a:ext>
            </a:extLst>
          </p:cNvPr>
          <p:cNvSpPr txBox="1"/>
          <p:nvPr/>
        </p:nvSpPr>
        <p:spPr>
          <a:xfrm>
            <a:off x="341791" y="1934379"/>
            <a:ext cx="609895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sz="1500" dirty="0"/>
              <a:t>Data averaging: Mean signal calculated over multiple illuminated columns to improve signal-to-noise ratio.</a:t>
            </a:r>
            <a:endParaRPr lang="en-US" sz="15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6A83E7B-93B6-E2A8-1402-359577E605F8}"/>
              </a:ext>
            </a:extLst>
          </p:cNvPr>
          <p:cNvSpPr txBox="1"/>
          <p:nvPr/>
        </p:nvSpPr>
        <p:spPr>
          <a:xfrm>
            <a:off x="341791" y="2542932"/>
            <a:ext cx="609895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sz="1500" dirty="0"/>
              <a:t>Region selection: Shadowed areas were excluded from the matrix to ensure accurate intensity analysis.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E3926AF3-C701-ECAC-11DD-2059CD1D7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73587825-BD42-EE47-BE00-F54482786A15}" type="slidenum">
              <a:rPr lang="en-US" smtClean="0"/>
              <a:t>6</a:t>
            </a:fld>
            <a:endParaRPr lang="en-US"/>
          </a:p>
        </p:txBody>
      </p: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D7D93E98-779C-0A8C-B5A1-ECA6F0BA934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92875"/>
            <a:ext cx="2743200" cy="365125"/>
          </a:xfrm>
        </p:spPr>
        <p:txBody>
          <a:bodyPr/>
          <a:lstStyle/>
          <a:p>
            <a:fld id="{1E2D4567-6CB2-C94F-AEC4-6341EE257AA5}" type="datetime1">
              <a:rPr lang="en-GB" smtClean="0"/>
              <a:t>25/11/2025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26053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834B7E3-5385-4A07-D46F-B54409101988}"/>
              </a:ext>
            </a:extLst>
          </p:cNvPr>
          <p:cNvSpPr txBox="1"/>
          <p:nvPr/>
        </p:nvSpPr>
        <p:spPr>
          <a:xfrm>
            <a:off x="2860794" y="187497"/>
            <a:ext cx="6854186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1800"/>
              </a:spcBef>
              <a:spcAft>
                <a:spcPts val="1200"/>
              </a:spcAft>
              <a:buNone/>
            </a:pPr>
            <a:r>
              <a:rPr lang="en-GB" sz="3000" b="1" dirty="0">
                <a:solidFill>
                  <a:srgbClr val="8D1280"/>
                </a:solidFill>
                <a:latin typeface="Aptos" panose="020B0004020202020204" pitchFamily="34" charset="0"/>
              </a:rPr>
              <a:t>Acquisition performed on 06/11/2025</a:t>
            </a:r>
            <a:endParaRPr lang="en-US" sz="3000" b="1" dirty="0">
              <a:solidFill>
                <a:srgbClr val="8D1280"/>
              </a:solidFill>
              <a:latin typeface="Aptos" panose="020B00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343046-9273-C2C5-64B3-8BE0D09F5834}"/>
              </a:ext>
            </a:extLst>
          </p:cNvPr>
          <p:cNvSpPr txBox="1"/>
          <p:nvPr/>
        </p:nvSpPr>
        <p:spPr>
          <a:xfrm>
            <a:off x="312894" y="1131263"/>
            <a:ext cx="7522666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b="1" dirty="0"/>
              <a:t>Board N08 – Data Acquisition at 90 kV</a:t>
            </a:r>
            <a:br>
              <a:rPr lang="en-GB" dirty="0"/>
            </a:br>
            <a:r>
              <a:rPr lang="en-GB" sz="1500" dirty="0">
                <a:solidFill>
                  <a:srgbClr val="333333"/>
                </a:solidFill>
              </a:rPr>
              <a:t>Tube Current Varied from 50 µA to 90 µA Along the Sensor Edge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9B416E41-48DE-D1EF-B44B-1887FCA792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1795961"/>
              </p:ext>
            </p:extLst>
          </p:nvPr>
        </p:nvGraphicFramePr>
        <p:xfrm>
          <a:off x="7411001" y="1131263"/>
          <a:ext cx="3845971" cy="2057400"/>
        </p:xfrm>
        <a:graphic>
          <a:graphicData uri="http://schemas.openxmlformats.org/drawingml/2006/table">
            <a:tbl>
              <a:tblPr/>
              <a:tblGrid>
                <a:gridCol w="2190717">
                  <a:extLst>
                    <a:ext uri="{9D8B030D-6E8A-4147-A177-3AD203B41FA5}">
                      <a16:colId xmlns:a16="http://schemas.microsoft.com/office/drawing/2014/main" val="1980598081"/>
                    </a:ext>
                  </a:extLst>
                </a:gridCol>
                <a:gridCol w="1655254">
                  <a:extLst>
                    <a:ext uri="{9D8B030D-6E8A-4147-A177-3AD203B41FA5}">
                      <a16:colId xmlns:a16="http://schemas.microsoft.com/office/drawing/2014/main" val="220736397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GB" sz="1500" b="1">
                          <a:effectLst/>
                        </a:rPr>
                        <a:t>Currents µA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GB" sz="1500" b="1" dirty="0">
                          <a:effectLst/>
                        </a:rPr>
                        <a:t>Voltages KV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58283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500">
                          <a:effectLst/>
                        </a:rPr>
                        <a:t>50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500">
                          <a:effectLst/>
                        </a:rPr>
                        <a:t>90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45402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500">
                          <a:effectLst/>
                        </a:rPr>
                        <a:t>60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500">
                          <a:effectLst/>
                        </a:rPr>
                        <a:t>90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735496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500">
                          <a:effectLst/>
                        </a:rPr>
                        <a:t>70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500" dirty="0">
                          <a:effectLst/>
                        </a:rPr>
                        <a:t>90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37688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500" dirty="0">
                          <a:effectLst/>
                        </a:rPr>
                        <a:t>80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500">
                          <a:effectLst/>
                        </a:rPr>
                        <a:t>90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628608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500" dirty="0">
                          <a:effectLst/>
                        </a:rPr>
                        <a:t>90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500" dirty="0">
                          <a:effectLst/>
                        </a:rPr>
                        <a:t>90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2850269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643A6FD7-9792-992B-B950-8EBDFA414CC9}"/>
              </a:ext>
            </a:extLst>
          </p:cNvPr>
          <p:cNvSpPr txBox="1"/>
          <p:nvPr/>
        </p:nvSpPr>
        <p:spPr>
          <a:xfrm>
            <a:off x="312894" y="1956966"/>
            <a:ext cx="5974993" cy="14003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1500" b="0" i="0" dirty="0">
                <a:solidFill>
                  <a:srgbClr val="333333"/>
                </a:solidFill>
                <a:effectLst/>
              </a:rPr>
              <a:t>The data was collected along the edge of the sensor to study how the detector responds in this region.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1500" b="0" i="0" dirty="0">
                <a:solidFill>
                  <a:srgbClr val="333333"/>
                </a:solidFill>
                <a:effectLst/>
              </a:rPr>
              <a:t>Counts</a:t>
            </a:r>
            <a:r>
              <a:rPr lang="en-GB" sz="1500" dirty="0">
                <a:solidFill>
                  <a:srgbClr val="333333"/>
                </a:solidFill>
              </a:rPr>
              <a:t> </a:t>
            </a:r>
            <a:r>
              <a:rPr lang="en-GB" sz="1500" b="0" i="0" dirty="0">
                <a:solidFill>
                  <a:srgbClr val="333333"/>
                </a:solidFill>
                <a:effectLst/>
              </a:rPr>
              <a:t>were recorded for all rows and columns, and each measurement was repeated to ensure reliable results.</a:t>
            </a:r>
            <a:br>
              <a:rPr lang="en-GB" sz="1500" dirty="0"/>
            </a:br>
            <a:endParaRPr lang="en-US" sz="1500" dirty="0"/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85D53AFC-8B14-1AEC-158B-3275F25ECE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6620" y="3429000"/>
            <a:ext cx="4951158" cy="3120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079097E7-E7F9-13CA-968C-9962F815D8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416" y="3429000"/>
            <a:ext cx="4951157" cy="3120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2B95EE8B-D174-75F6-4A79-B9F5690CB6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73587825-BD42-EE47-BE00-F54482786A15}" type="slidenum">
              <a:rPr lang="en-US" smtClean="0"/>
              <a:t>7</a:t>
            </a:fld>
            <a:endParaRPr lang="en-US" dirty="0"/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282FB10A-57E8-C7A8-ACCB-88E08635943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92875"/>
            <a:ext cx="2743200" cy="365125"/>
          </a:xfrm>
        </p:spPr>
        <p:txBody>
          <a:bodyPr/>
          <a:lstStyle/>
          <a:p>
            <a:fld id="{93C832AE-8FFC-AD47-9852-2756CD72B6A4}" type="datetime1">
              <a:rPr lang="en-GB" smtClean="0"/>
              <a:t>25/11/2025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4468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208FC34-A94C-D1BB-56B0-79AECB2A7636}"/>
              </a:ext>
            </a:extLst>
          </p:cNvPr>
          <p:cNvSpPr txBox="1"/>
          <p:nvPr/>
        </p:nvSpPr>
        <p:spPr>
          <a:xfrm>
            <a:off x="2738722" y="566550"/>
            <a:ext cx="671007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1800"/>
              </a:spcBef>
              <a:spcAft>
                <a:spcPts val="1200"/>
              </a:spcAft>
              <a:buNone/>
            </a:pPr>
            <a:r>
              <a:rPr lang="en-GB" sz="3000" b="1" dirty="0">
                <a:solidFill>
                  <a:srgbClr val="8D1280"/>
                </a:solidFill>
                <a:latin typeface="Aptos" panose="020B0004020202020204" pitchFamily="34" charset="0"/>
              </a:rPr>
              <a:t>Acquisition performed on 07/11/2025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DF1AEA-760B-D2E6-7143-A92CBF5FC598}"/>
              </a:ext>
            </a:extLst>
          </p:cNvPr>
          <p:cNvSpPr txBox="1"/>
          <p:nvPr/>
        </p:nvSpPr>
        <p:spPr>
          <a:xfrm>
            <a:off x="381869" y="2384052"/>
            <a:ext cx="5264330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GB" sz="1500" b="1" dirty="0"/>
              <a:t>Configuration and Experimental Setup</a:t>
            </a:r>
          </a:p>
          <a:p>
            <a:pPr>
              <a:spcAft>
                <a:spcPts val="1200"/>
              </a:spcAft>
            </a:pPr>
            <a:r>
              <a:rPr lang="en-GB" sz="1600" dirty="0"/>
              <a:t>Board N06 – 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886373AD-FFE0-947B-52DF-998643A492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0360" y="1856565"/>
            <a:ext cx="3623294" cy="3623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007B80D-F325-C2E1-6F1C-F0D3DC14AC75}"/>
              </a:ext>
            </a:extLst>
          </p:cNvPr>
          <p:cNvSpPr txBox="1"/>
          <p:nvPr/>
        </p:nvSpPr>
        <p:spPr>
          <a:xfrm>
            <a:off x="381869" y="3267417"/>
            <a:ext cx="6098958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500" dirty="0"/>
              <a:t>Configuration Details (CFG_ID = 3 and CFG_ID = 4)</a:t>
            </a:r>
            <a:endParaRPr lang="en-US" sz="15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0A103A0-15EF-A82F-EBF0-0C85739CF5E3}"/>
              </a:ext>
            </a:extLst>
          </p:cNvPr>
          <p:cNvSpPr txBox="1"/>
          <p:nvPr/>
        </p:nvSpPr>
        <p:spPr>
          <a:xfrm>
            <a:off x="381869" y="3668212"/>
            <a:ext cx="6098958" cy="12464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/>
              <a:t>CFG_ID = 3: Resistors configured as R9 = R14 = R11 = R13 to balance signal paths in the first block.</a:t>
            </a:r>
          </a:p>
          <a:p>
            <a:endParaRPr lang="en-US" sz="1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/>
              <a:t>CFG_ID = 4: Resistors set as R3 = R5 = R4 = R8 in the second block to achieve uniform biasing across channels.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A94C9273-547A-0EFB-D320-134F901D7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73587825-BD42-EE47-BE00-F54482786A15}" type="slidenum">
              <a:rPr lang="en-US" smtClean="0"/>
              <a:t>8</a:t>
            </a:fld>
            <a:endParaRPr lang="en-US" dirty="0"/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8CA8B59A-399C-90B0-C742-D6009C3B0E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92875"/>
            <a:ext cx="2743200" cy="365125"/>
          </a:xfrm>
        </p:spPr>
        <p:txBody>
          <a:bodyPr/>
          <a:lstStyle/>
          <a:p>
            <a:fld id="{A5764419-2B6F-6D4C-9848-C02BBAE74B3B}" type="datetime1">
              <a:rPr lang="en-GB" smtClean="0"/>
              <a:t>25/11/2025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66205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FA88227-50B0-58B6-6E86-AB7F5045A1CE}"/>
              </a:ext>
            </a:extLst>
          </p:cNvPr>
          <p:cNvSpPr txBox="1"/>
          <p:nvPr/>
        </p:nvSpPr>
        <p:spPr>
          <a:xfrm>
            <a:off x="999870" y="353316"/>
            <a:ext cx="335191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1800"/>
              </a:spcBef>
              <a:spcAft>
                <a:spcPts val="1200"/>
              </a:spcAft>
              <a:buNone/>
            </a:pPr>
            <a:r>
              <a:rPr lang="en-GB" sz="3000" b="1" dirty="0">
                <a:solidFill>
                  <a:srgbClr val="8D1280"/>
                </a:solidFill>
                <a:latin typeface="Aptos" panose="020B0004020202020204" pitchFamily="34" charset="0"/>
              </a:rPr>
              <a:t>Alignment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615EC162-FE3D-A20D-20B4-42E970D70F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0155" y="2521259"/>
            <a:ext cx="4048218" cy="4175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7DCB24E3-EB58-292E-3104-4CEC20F26C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157" y="2810930"/>
            <a:ext cx="3768982" cy="3886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88CE221-B77E-0E24-FC13-22433CC80E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11755" y="1060524"/>
            <a:ext cx="5723515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-apple-system"/>
              </a:rPr>
              <a:t>N09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-apple-system"/>
              </a:rPr>
              <a:t>board detecting face-on. 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-apple-system"/>
              </a:rPr>
              <a:t>N08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-apple-system"/>
              </a:rPr>
              <a:t>board edge-on, 150 kV, 66 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STIXGeneral-Italic"/>
              </a:rPr>
              <a:t>𝜇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-apple-system"/>
              </a:rPr>
              <a:t>A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9BACAA-C2C9-15F9-CCD8-4313B4FB3E4C}"/>
              </a:ext>
            </a:extLst>
          </p:cNvPr>
          <p:cNvSpPr txBox="1"/>
          <p:nvPr/>
        </p:nvSpPr>
        <p:spPr>
          <a:xfrm>
            <a:off x="3211755" y="1583218"/>
            <a:ext cx="4816618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500" b="0" i="0" dirty="0">
                <a:solidFill>
                  <a:srgbClr val="333333"/>
                </a:solidFill>
                <a:effectLst/>
                <a:latin typeface="-apple-system"/>
              </a:rPr>
              <a:t>First alignment try, the 4 resistors are shown, not the 4 in the back.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500" b="0" i="0" dirty="0">
                <a:solidFill>
                  <a:srgbClr val="333333"/>
                </a:solidFill>
                <a:effectLst/>
                <a:latin typeface="-apple-system"/>
              </a:rPr>
              <a:t>1 minute acquisition.</a:t>
            </a:r>
            <a:endParaRPr lang="en-US" sz="1500" dirty="0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8ECFAB6C-062A-9B96-17A8-F7A5A2F108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4390" y="2810929"/>
            <a:ext cx="3699453" cy="3886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16ECCF3-3743-9D0B-C8BC-DFE4FC760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36660" y="6604924"/>
            <a:ext cx="2743200" cy="365125"/>
          </a:xfrm>
        </p:spPr>
        <p:txBody>
          <a:bodyPr/>
          <a:lstStyle/>
          <a:p>
            <a:fld id="{73587825-BD42-EE47-BE00-F54482786A15}" type="slidenum">
              <a:rPr lang="en-US" smtClean="0"/>
              <a:t>9</a:t>
            </a:fld>
            <a:endParaRPr lang="en-US" dirty="0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88DDC018-DBA3-5534-64A5-407B654E25D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87860" y="6604925"/>
            <a:ext cx="2743200" cy="365125"/>
          </a:xfrm>
        </p:spPr>
        <p:txBody>
          <a:bodyPr/>
          <a:lstStyle/>
          <a:p>
            <a:fld id="{FB8ACB2D-E9F3-5547-8761-9FE64C8E3415}" type="datetime1">
              <a:rPr lang="en-GB" smtClean="0"/>
              <a:t>25/11/2025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37612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641</TotalTime>
  <Words>1237</Words>
  <Application>Microsoft Macintosh PowerPoint</Application>
  <PresentationFormat>Widescreen</PresentationFormat>
  <Paragraphs>212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-apple-system</vt:lpstr>
      <vt:lpstr>Aptos</vt:lpstr>
      <vt:lpstr>Aptos Display</vt:lpstr>
      <vt:lpstr>Arial</vt:lpstr>
      <vt:lpstr>Cambria Math</vt:lpstr>
      <vt:lpstr>STIXGeneral-Italic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Sami Ullah Khan</dc:creator>
  <cp:lastModifiedBy>Sami Ullah Khan</cp:lastModifiedBy>
  <cp:revision>9</cp:revision>
  <dcterms:created xsi:type="dcterms:W3CDTF">2025-09-26T09:53:49Z</dcterms:created>
  <dcterms:modified xsi:type="dcterms:W3CDTF">2025-11-25T12:56:38Z</dcterms:modified>
</cp:coreProperties>
</file>